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9"/>
  </p:notesMasterIdLst>
  <p:sldIdLst>
    <p:sldId id="256" r:id="rId5"/>
    <p:sldId id="426" r:id="rId6"/>
    <p:sldId id="370" r:id="rId7"/>
    <p:sldId id="384" r:id="rId8"/>
    <p:sldId id="340" r:id="rId9"/>
    <p:sldId id="311" r:id="rId10"/>
    <p:sldId id="432" r:id="rId11"/>
    <p:sldId id="261" r:id="rId12"/>
    <p:sldId id="262" r:id="rId13"/>
    <p:sldId id="357" r:id="rId14"/>
    <p:sldId id="401" r:id="rId15"/>
    <p:sldId id="402" r:id="rId16"/>
    <p:sldId id="403" r:id="rId17"/>
    <p:sldId id="371" r:id="rId18"/>
    <p:sldId id="342" r:id="rId19"/>
    <p:sldId id="312" r:id="rId20"/>
    <p:sldId id="343" r:id="rId21"/>
    <p:sldId id="358" r:id="rId22"/>
    <p:sldId id="353" r:id="rId23"/>
    <p:sldId id="427" r:id="rId24"/>
    <p:sldId id="270" r:id="rId25"/>
    <p:sldId id="405" r:id="rId26"/>
    <p:sldId id="283" r:id="rId27"/>
    <p:sldId id="431" r:id="rId28"/>
    <p:sldId id="364" r:id="rId29"/>
    <p:sldId id="406" r:id="rId30"/>
    <p:sldId id="350" r:id="rId31"/>
    <p:sldId id="351" r:id="rId32"/>
    <p:sldId id="407" r:id="rId33"/>
    <p:sldId id="335" r:id="rId34"/>
    <p:sldId id="315" r:id="rId35"/>
    <p:sldId id="379" r:id="rId36"/>
    <p:sldId id="383" r:id="rId37"/>
    <p:sldId id="428" r:id="rId38"/>
    <p:sldId id="281" r:id="rId39"/>
    <p:sldId id="284" r:id="rId40"/>
    <p:sldId id="417" r:id="rId41"/>
    <p:sldId id="429" r:id="rId42"/>
    <p:sldId id="390" r:id="rId43"/>
    <p:sldId id="392" r:id="rId44"/>
    <p:sldId id="411" r:id="rId45"/>
    <p:sldId id="285" r:id="rId46"/>
    <p:sldId id="377" r:id="rId47"/>
    <p:sldId id="412" r:id="rId48"/>
    <p:sldId id="413" r:id="rId49"/>
    <p:sldId id="414" r:id="rId50"/>
    <p:sldId id="378" r:id="rId51"/>
    <p:sldId id="380" r:id="rId52"/>
    <p:sldId id="295" r:id="rId53"/>
    <p:sldId id="381" r:id="rId54"/>
    <p:sldId id="415" r:id="rId55"/>
    <p:sldId id="430" r:id="rId56"/>
    <p:sldId id="418" r:id="rId57"/>
    <p:sldId id="394" r:id="rId58"/>
    <p:sldId id="300" r:id="rId59"/>
    <p:sldId id="321" r:id="rId60"/>
    <p:sldId id="299" r:id="rId61"/>
    <p:sldId id="423" r:id="rId62"/>
    <p:sldId id="424" r:id="rId63"/>
    <p:sldId id="399" r:id="rId64"/>
    <p:sldId id="324" r:id="rId65"/>
    <p:sldId id="425" r:id="rId66"/>
    <p:sldId id="420" r:id="rId67"/>
    <p:sldId id="35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Bratnick" initials="SB" lastIdx="6" clrIdx="0">
    <p:extLst>
      <p:ext uri="{19B8F6BF-5375-455C-9EA6-DF929625EA0E}">
        <p15:presenceInfo xmlns:p15="http://schemas.microsoft.com/office/powerpoint/2012/main" userId="S-1-5-21-891330467-2872813519-1347582103-15532" providerId="AD"/>
      </p:ext>
    </p:extLst>
  </p:cmAuthor>
  <p:cmAuthor id="2" name="Stephanie Bratnick" initials="SB [2]" lastIdx="18" clrIdx="1">
    <p:extLst>
      <p:ext uri="{19B8F6BF-5375-455C-9EA6-DF929625EA0E}">
        <p15:presenceInfo xmlns:p15="http://schemas.microsoft.com/office/powerpoint/2012/main" userId="S::sbratnick@preblestreet.org::2796f106-c96f-42bb-9fea-50f566bb2e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4472C4"/>
    <a:srgbClr val="E9E9F5"/>
    <a:srgbClr val="E9EBF5"/>
    <a:srgbClr val="414141"/>
    <a:srgbClr val="454545"/>
    <a:srgbClr val="004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C966F-B1F8-494D-B1B3-E1F709A9E59E}" v="7" dt="2020-04-29T13:14:36.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55601" autoAdjust="0"/>
  </p:normalViewPr>
  <p:slideViewPr>
    <p:cSldViewPr snapToGrid="0">
      <p:cViewPr varScale="1">
        <p:scale>
          <a:sx n="40" d="100"/>
          <a:sy n="40" d="100"/>
        </p:scale>
        <p:origin x="18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12099417861228885"/>
          <c:y val="1.0089750855699381E-2"/>
          <c:w val="0.87900573726361131"/>
          <c:h val="0.98760396237672476"/>
        </c:manualLayout>
      </c:layout>
      <c:barChart>
        <c:barDir val="bar"/>
        <c:grouping val="clustered"/>
        <c:varyColors val="0"/>
        <c:ser>
          <c:idx val="0"/>
          <c:order val="0"/>
          <c:tx>
            <c:v>Series 1</c:v>
          </c:tx>
          <c:spPr>
            <a:solidFill>
              <a:srgbClr val="4472C4"/>
            </a:solidFill>
            <a:ln>
              <a:noFill/>
            </a:ln>
          </c:spPr>
          <c:invertIfNegative val="0"/>
          <c:cat>
            <c:strLit>
              <c:ptCount val="10"/>
              <c:pt idx="0">
                <c:v>Recruitment Fee</c:v>
              </c:pt>
              <c:pt idx="1">
                <c:v>Restricted Movement</c:v>
              </c:pt>
              <c:pt idx="2">
                <c:v>Documents Witheld</c:v>
              </c:pt>
              <c:pt idx="3">
                <c:v>Physical Abuse</c:v>
              </c:pt>
              <c:pt idx="4">
                <c:v>Emotional Abuse</c:v>
              </c:pt>
              <c:pt idx="5">
                <c:v>Sexual Abuse</c:v>
              </c:pt>
              <c:pt idx="6">
                <c:v>Restricted Commun.</c:v>
              </c:pt>
              <c:pt idx="7">
                <c:v>Threats</c:v>
              </c:pt>
              <c:pt idx="8">
                <c:v>Unable to Leave</c:v>
              </c:pt>
              <c:pt idx="9">
                <c:v>Debt</c:v>
              </c:pt>
            </c:strLit>
          </c:cat>
          <c:val>
            <c:numLit>
              <c:formatCode>General</c:formatCode>
              <c:ptCount val="10"/>
              <c:pt idx="0">
                <c:v>3</c:v>
              </c:pt>
              <c:pt idx="1">
                <c:v>60</c:v>
              </c:pt>
              <c:pt idx="2">
                <c:v>9</c:v>
              </c:pt>
              <c:pt idx="3">
                <c:v>62</c:v>
              </c:pt>
              <c:pt idx="4">
                <c:v>65</c:v>
              </c:pt>
              <c:pt idx="5">
                <c:v>51</c:v>
              </c:pt>
              <c:pt idx="6">
                <c:v>59</c:v>
              </c:pt>
              <c:pt idx="7">
                <c:v>72</c:v>
              </c:pt>
              <c:pt idx="8">
                <c:v>50</c:v>
              </c:pt>
              <c:pt idx="9">
                <c:v>13</c:v>
              </c:pt>
            </c:numLit>
          </c:val>
          <c:extLst>
            <c:ext xmlns:c16="http://schemas.microsoft.com/office/drawing/2014/chart" uri="{C3380CC4-5D6E-409C-BE32-E72D297353CC}">
              <c16:uniqueId val="{00000000-2B57-4819-9521-F586136E58EA}"/>
            </c:ext>
          </c:extLst>
        </c:ser>
        <c:dLbls>
          <c:showLegendKey val="0"/>
          <c:showVal val="0"/>
          <c:showCatName val="0"/>
          <c:showSerName val="0"/>
          <c:showPercent val="0"/>
          <c:showBubbleSize val="0"/>
        </c:dLbls>
        <c:gapWidth val="219"/>
        <c:axId val="371565064"/>
        <c:axId val="371564736"/>
      </c:barChart>
      <c:valAx>
        <c:axId val="371564736"/>
        <c:scaling>
          <c:orientation val="minMax"/>
        </c:scaling>
        <c:delete val="0"/>
        <c:axPos val="b"/>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2800" b="0" i="0" u="none" strike="noStrike" kern="1200" baseline="0">
                <a:solidFill>
                  <a:srgbClr val="595959"/>
                </a:solidFill>
                <a:latin typeface="Calibri"/>
              </a:defRPr>
            </a:pPr>
            <a:endParaRPr lang="en-US"/>
          </a:p>
        </c:txPr>
        <c:crossAx val="371565064"/>
        <c:crosses val="autoZero"/>
        <c:crossBetween val="between"/>
      </c:valAx>
      <c:catAx>
        <c:axId val="371565064"/>
        <c:scaling>
          <c:orientation val="minMax"/>
        </c:scaling>
        <c:delete val="0"/>
        <c:axPos val="l"/>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2400" b="0" i="0" u="none" strike="noStrike" kern="1200" baseline="0">
                <a:solidFill>
                  <a:srgbClr val="595959"/>
                </a:solidFill>
                <a:latin typeface="Segoe UI" panose="020B0502040204020203" pitchFamily="34" charset="0"/>
                <a:cs typeface="Segoe UI" panose="020B0502040204020203" pitchFamily="34" charset="0"/>
              </a:defRPr>
            </a:pPr>
            <a:endParaRPr lang="en-US"/>
          </a:p>
        </c:txPr>
        <c:crossAx val="371564736"/>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2800" b="0" i="0" u="none" strike="noStrike" kern="1200" baseline="0">
          <a:solidFill>
            <a:srgbClr val="000000"/>
          </a:solidFill>
          <a:latin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2.582863601809279E-2"/>
          <c:y val="6.967968321360217E-2"/>
          <c:w val="0.95518338725142249"/>
          <c:h val="0.83059966593259937"/>
        </c:manualLayout>
      </c:layout>
      <c:barChart>
        <c:barDir val="bar"/>
        <c:grouping val="clustered"/>
        <c:varyColors val="0"/>
        <c:ser>
          <c:idx val="0"/>
          <c:order val="0"/>
          <c:tx>
            <c:v>Series1</c:v>
          </c:tx>
          <c:spPr>
            <a:solidFill>
              <a:srgbClr val="4472C4"/>
            </a:solidFill>
            <a:ln w="19046">
              <a:solidFill>
                <a:srgbClr val="FFFFFF"/>
              </a:solidFill>
              <a:prstDash val="solid"/>
            </a:ln>
          </c:spPr>
          <c:invertIfNegative val="0"/>
          <c:cat>
            <c:strLit>
              <c:ptCount val="5"/>
              <c:pt idx="0">
                <c:v>Commercial sex work</c:v>
              </c:pt>
              <c:pt idx="1">
                <c:v>Controlling boss/partner</c:v>
              </c:pt>
              <c:pt idx="2">
                <c:v>Suspicion</c:v>
              </c:pt>
              <c:pt idx="3">
                <c:v>Drug/substance use</c:v>
              </c:pt>
              <c:pt idx="4">
                <c:v>Crossing state lines</c:v>
              </c:pt>
            </c:strLit>
          </c:cat>
          <c:val>
            <c:numLit>
              <c:formatCode>General</c:formatCode>
              <c:ptCount val="5"/>
              <c:pt idx="0">
                <c:v>43</c:v>
              </c:pt>
              <c:pt idx="1">
                <c:v>31</c:v>
              </c:pt>
              <c:pt idx="2">
                <c:v>20</c:v>
              </c:pt>
              <c:pt idx="3">
                <c:v>18</c:v>
              </c:pt>
              <c:pt idx="4">
                <c:v>16</c:v>
              </c:pt>
            </c:numLit>
          </c:val>
          <c:extLst>
            <c:ext xmlns:c16="http://schemas.microsoft.com/office/drawing/2014/chart" uri="{C3380CC4-5D6E-409C-BE32-E72D297353CC}">
              <c16:uniqueId val="{00000000-1216-403C-B939-98A1B5A0D6F4}"/>
            </c:ext>
          </c:extLst>
        </c:ser>
        <c:dLbls>
          <c:showLegendKey val="0"/>
          <c:showVal val="0"/>
          <c:showCatName val="0"/>
          <c:showSerName val="0"/>
          <c:showPercent val="0"/>
          <c:showBubbleSize val="0"/>
        </c:dLbls>
        <c:gapWidth val="150"/>
        <c:axId val="371101072"/>
        <c:axId val="371567360"/>
      </c:barChart>
      <c:valAx>
        <c:axId val="371567360"/>
        <c:scaling>
          <c:orientation val="minMax"/>
        </c:scaling>
        <c:delete val="0"/>
        <c:axPos val="b"/>
        <c:majorGridlines>
          <c:spPr>
            <a:ln w="9528" cap="flat">
              <a:solidFill>
                <a:srgbClr val="D9D9D9"/>
              </a:solidFill>
              <a:prstDash val="solid"/>
              <a:round/>
            </a:ln>
          </c:spPr>
        </c:majorGridlines>
        <c:numFmt formatCode="General" sourceLinked="0"/>
        <c:majorTickMark val="out"/>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300" b="0" i="0" u="none" strike="noStrike" kern="1200" baseline="0">
                <a:solidFill>
                  <a:srgbClr val="595959"/>
                </a:solidFill>
                <a:latin typeface="Calibri"/>
              </a:defRPr>
            </a:pPr>
            <a:endParaRPr lang="en-US"/>
          </a:p>
        </c:txPr>
        <c:crossAx val="371101072"/>
        <c:crosses val="autoZero"/>
        <c:crossBetween val="between"/>
      </c:valAx>
      <c:catAx>
        <c:axId val="371101072"/>
        <c:scaling>
          <c:orientation val="minMax"/>
        </c:scaling>
        <c:delete val="0"/>
        <c:axPos val="l"/>
        <c:numFmt formatCode="General" sourceLinked="0"/>
        <c:majorTickMark val="out"/>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2400" b="0" i="0" u="none" strike="noStrike" kern="1200" baseline="0">
                <a:solidFill>
                  <a:srgbClr val="595959"/>
                </a:solidFill>
                <a:latin typeface="Segoe UI" panose="020B0502040204020203" pitchFamily="34" charset="0"/>
                <a:cs typeface="Segoe UI" panose="020B0502040204020203" pitchFamily="34" charset="0"/>
              </a:defRPr>
            </a:pPr>
            <a:endParaRPr lang="en-US"/>
          </a:p>
        </c:txPr>
        <c:crossAx val="371567360"/>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1300" b="0" i="0" u="none" strike="noStrike" kern="1200" baseline="0">
              <a:solidFill>
                <a:srgbClr val="595959"/>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00" b="0" i="0" u="none" strike="noStrike" kern="1200" baseline="0">
          <a:solidFill>
            <a:srgbClr val="000000"/>
          </a:solidFill>
          <a:latin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2.2107094684012202E-2"/>
          <c:y val="0.17389178147733839"/>
          <c:w val="0.95646896604414733"/>
          <c:h val="0.82105439043032269"/>
        </c:manualLayout>
      </c:layout>
      <c:barChart>
        <c:barDir val="bar"/>
        <c:grouping val="clustered"/>
        <c:varyColors val="0"/>
        <c:ser>
          <c:idx val="0"/>
          <c:order val="0"/>
          <c:tx>
            <c:v>Series 1</c:v>
          </c:tx>
          <c:spPr>
            <a:solidFill>
              <a:srgbClr val="4472C4"/>
            </a:solidFill>
            <a:ln>
              <a:noFill/>
            </a:ln>
          </c:spPr>
          <c:invertIfNegative val="0"/>
          <c:cat>
            <c:strLit>
              <c:ptCount val="11"/>
              <c:pt idx="0">
                <c:v>Basic Needs</c:v>
              </c:pt>
              <c:pt idx="1">
                <c:v>Transportation</c:v>
              </c:pt>
              <c:pt idx="2">
                <c:v>Emergency Shelter</c:v>
              </c:pt>
              <c:pt idx="3">
                <c:v>Long-term Housing</c:v>
              </c:pt>
              <c:pt idx="4">
                <c:v>Health/Medical</c:v>
              </c:pt>
              <c:pt idx="5">
                <c:v>Legal Aid</c:v>
              </c:pt>
              <c:pt idx="6">
                <c:v>Substance Treatment</c:v>
              </c:pt>
              <c:pt idx="7">
                <c:v>Employment</c:v>
              </c:pt>
              <c:pt idx="8">
                <c:v>Training/Skills/Ed</c:v>
              </c:pt>
              <c:pt idx="9">
                <c:v>Income/SSI/Disability</c:v>
              </c:pt>
              <c:pt idx="10">
                <c:v>Harm Reduction/Ongoing</c:v>
              </c:pt>
            </c:strLit>
          </c:cat>
          <c:val>
            <c:numLit>
              <c:formatCode>General</c:formatCode>
              <c:ptCount val="11"/>
              <c:pt idx="0">
                <c:v>55</c:v>
              </c:pt>
              <c:pt idx="1">
                <c:v>22</c:v>
              </c:pt>
              <c:pt idx="2">
                <c:v>70</c:v>
              </c:pt>
              <c:pt idx="3">
                <c:v>91</c:v>
              </c:pt>
              <c:pt idx="4">
                <c:v>53</c:v>
              </c:pt>
              <c:pt idx="5">
                <c:v>46</c:v>
              </c:pt>
              <c:pt idx="6">
                <c:v>69</c:v>
              </c:pt>
              <c:pt idx="7">
                <c:v>37</c:v>
              </c:pt>
              <c:pt idx="8">
                <c:v>27</c:v>
              </c:pt>
              <c:pt idx="9">
                <c:v>14</c:v>
              </c:pt>
              <c:pt idx="10">
                <c:v>40</c:v>
              </c:pt>
            </c:numLit>
          </c:val>
          <c:extLst>
            <c:ext xmlns:c16="http://schemas.microsoft.com/office/drawing/2014/chart" uri="{C3380CC4-5D6E-409C-BE32-E72D297353CC}">
              <c16:uniqueId val="{00000000-67DA-47C5-B583-6E03DD5EBDFF}"/>
            </c:ext>
          </c:extLst>
        </c:ser>
        <c:dLbls>
          <c:showLegendKey val="0"/>
          <c:showVal val="0"/>
          <c:showCatName val="0"/>
          <c:showSerName val="0"/>
          <c:showPercent val="0"/>
          <c:showBubbleSize val="0"/>
        </c:dLbls>
        <c:gapWidth val="182"/>
        <c:axId val="372514864"/>
        <c:axId val="372514536"/>
      </c:barChart>
      <c:valAx>
        <c:axId val="372514536"/>
        <c:scaling>
          <c:orientation val="minMax"/>
        </c:scaling>
        <c:delete val="0"/>
        <c:axPos val="b"/>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197" b="0" i="0" u="none" strike="noStrike" kern="1200" baseline="0">
                <a:solidFill>
                  <a:srgbClr val="595959"/>
                </a:solidFill>
                <a:latin typeface="Calibri"/>
              </a:defRPr>
            </a:pPr>
            <a:endParaRPr lang="en-US"/>
          </a:p>
        </c:txPr>
        <c:crossAx val="372514864"/>
        <c:crosses val="autoZero"/>
        <c:crossBetween val="between"/>
      </c:valAx>
      <c:catAx>
        <c:axId val="372514864"/>
        <c:scaling>
          <c:orientation val="minMax"/>
        </c:scaling>
        <c:delete val="0"/>
        <c:axPos val="l"/>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2000" b="0" i="0" u="none" strike="noStrike" kern="1200" baseline="0">
                <a:solidFill>
                  <a:srgbClr val="595959"/>
                </a:solidFill>
                <a:latin typeface="Segoe UI" panose="020B0502040204020203" pitchFamily="34" charset="0"/>
                <a:cs typeface="Segoe UI" panose="020B0502040204020203" pitchFamily="34" charset="0"/>
              </a:defRPr>
            </a:pPr>
            <a:endParaRPr lang="en-US"/>
          </a:p>
        </c:txPr>
        <c:crossAx val="372514536"/>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330" b="0" i="0" u="none" strike="noStrike" kern="1200" baseline="0">
          <a:solidFill>
            <a:srgbClr val="000000"/>
          </a:solidFill>
          <a:latin typeface="Calibri"/>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ata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48EA02-C3A5-4641-BFE6-85147B453181}" type="doc">
      <dgm:prSet loTypeId="urn:microsoft.com/office/officeart/2018/5/layout/CenteredIconLabelDescriptionList" loCatId="icon" qsTypeId="urn:microsoft.com/office/officeart/2005/8/quickstyle/simple4" qsCatId="simple" csTypeId="urn:microsoft.com/office/officeart/2018/5/colors/Iconchunking_neutralbg_accent3_2" csCatId="accent3" phldr="1"/>
      <dgm:spPr/>
      <dgm:t>
        <a:bodyPr/>
        <a:lstStyle/>
        <a:p>
          <a:endParaRPr lang="en-US"/>
        </a:p>
      </dgm:t>
    </dgm:pt>
    <dgm:pt modelId="{EE93F549-AF7D-45FE-A173-5751BDCD9537}">
      <dgm:prSet/>
      <dgm:spPr/>
      <dgm:t>
        <a:bodyPr/>
        <a:lstStyle/>
        <a:p>
          <a:pPr>
            <a:lnSpc>
              <a:spcPct val="100000"/>
            </a:lnSpc>
            <a:defRPr b="1"/>
          </a:pPr>
          <a:r>
            <a:rPr lang="en-US" dirty="0">
              <a:latin typeface="Segoe UI" panose="020B0502040204020203" pitchFamily="34" charset="0"/>
              <a:cs typeface="Segoe UI" panose="020B0502040204020203" pitchFamily="34" charset="0"/>
            </a:rPr>
            <a:t>Your organization and the needs of survivors worksheet</a:t>
          </a:r>
        </a:p>
      </dgm:t>
    </dgm:pt>
    <dgm:pt modelId="{E187D7BE-C54F-45FB-817F-EE5B8F53A51C}" type="parTrans" cxnId="{71426E23-A3AE-4719-AA05-1F2B6723E502}">
      <dgm:prSet/>
      <dgm:spPr/>
      <dgm:t>
        <a:bodyPr/>
        <a:lstStyle/>
        <a:p>
          <a:endParaRPr lang="en-US"/>
        </a:p>
      </dgm:t>
    </dgm:pt>
    <dgm:pt modelId="{FF11503E-D669-4C6D-A018-096B9C23F93C}" type="sibTrans" cxnId="{71426E23-A3AE-4719-AA05-1F2B6723E502}">
      <dgm:prSet/>
      <dgm:spPr/>
      <dgm:t>
        <a:bodyPr/>
        <a:lstStyle/>
        <a:p>
          <a:endParaRPr lang="en-US"/>
        </a:p>
      </dgm:t>
    </dgm:pt>
    <dgm:pt modelId="{A9FDC840-9515-4624-8AB0-939962A14D70}">
      <dgm:prSet custT="1"/>
      <dgm:spPr/>
      <dgm:t>
        <a:bodyPr/>
        <a:lstStyle/>
        <a:p>
          <a:pPr marL="0" lvl="0" indent="0" algn="ctr" defTabSz="622300">
            <a:lnSpc>
              <a:spcPct val="100000"/>
            </a:lnSpc>
            <a:spcBef>
              <a:spcPct val="0"/>
            </a:spcBef>
            <a:spcAft>
              <a:spcPct val="35000"/>
            </a:spcAft>
            <a:buNone/>
            <a:defRPr b="1"/>
          </a:pPr>
          <a:r>
            <a:rPr lang="en-US" sz="1400" b="1"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In small groups, fill in the first two columns:</a:t>
          </a:r>
        </a:p>
      </dgm:t>
    </dgm:pt>
    <dgm:pt modelId="{FA353245-E49B-49A3-ADDF-C9C30E42562C}" type="parTrans" cxnId="{D48E7A21-05C2-42A6-95EA-4AACD0F0E14E}">
      <dgm:prSet/>
      <dgm:spPr/>
      <dgm:t>
        <a:bodyPr/>
        <a:lstStyle/>
        <a:p>
          <a:endParaRPr lang="en-US"/>
        </a:p>
      </dgm:t>
    </dgm:pt>
    <dgm:pt modelId="{C350D6D2-FCCA-48B3-9702-AD4C5FFE3BCE}" type="sibTrans" cxnId="{D48E7A21-05C2-42A6-95EA-4AACD0F0E14E}">
      <dgm:prSet/>
      <dgm:spPr/>
      <dgm:t>
        <a:bodyPr/>
        <a:lstStyle/>
        <a:p>
          <a:endParaRPr lang="en-US"/>
        </a:p>
      </dgm:t>
    </dgm:pt>
    <dgm:pt modelId="{2026DDA0-EC2F-4753-BD71-A8C3FC70AAC9}">
      <dgm:prSet custT="1"/>
      <dgm:spPr/>
      <dgm:t>
        <a:bodyPr/>
        <a:lstStyle/>
        <a:p>
          <a:pPr marL="0" lvl="0" indent="0" algn="ctr" defTabSz="622300">
            <a:lnSpc>
              <a:spcPct val="100000"/>
            </a:lnSpc>
            <a:spcBef>
              <a:spcPct val="0"/>
            </a:spcBef>
            <a:spcAft>
              <a:spcPct val="35000"/>
            </a:spcAft>
            <a:buNone/>
            <a:defRPr b="1"/>
          </a:pPr>
          <a:r>
            <a:rPr lang="en-US" sz="14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How are you meeting the needs of survivors?</a:t>
          </a:r>
        </a:p>
      </dgm:t>
    </dgm:pt>
    <dgm:pt modelId="{22470733-E532-4D75-9D79-B27496B5728A}" type="sibTrans" cxnId="{6BBF77A1-FE91-4B25-B308-64C566EAB8C9}">
      <dgm:prSet/>
      <dgm:spPr/>
      <dgm:t>
        <a:bodyPr/>
        <a:lstStyle/>
        <a:p>
          <a:endParaRPr lang="en-US"/>
        </a:p>
      </dgm:t>
    </dgm:pt>
    <dgm:pt modelId="{18794CCB-C20B-4ACB-899E-2D0D48DB0490}" type="parTrans" cxnId="{6BBF77A1-FE91-4B25-B308-64C566EAB8C9}">
      <dgm:prSet/>
      <dgm:spPr/>
      <dgm:t>
        <a:bodyPr/>
        <a:lstStyle/>
        <a:p>
          <a:endParaRPr lang="en-US"/>
        </a:p>
      </dgm:t>
    </dgm:pt>
    <dgm:pt modelId="{97D0B748-6B3B-4CD5-BC88-DCB7E0DC99E3}">
      <dgm:prSet custT="1"/>
      <dgm:spPr/>
      <dgm:t>
        <a:bodyPr/>
        <a:lstStyle/>
        <a:p>
          <a:pPr marL="0" lvl="0" indent="0" algn="ctr" defTabSz="622300">
            <a:lnSpc>
              <a:spcPct val="100000"/>
            </a:lnSpc>
            <a:spcBef>
              <a:spcPct val="0"/>
            </a:spcBef>
            <a:spcAft>
              <a:spcPct val="35000"/>
            </a:spcAft>
            <a:buNone/>
            <a:defRPr b="1"/>
          </a:pPr>
          <a:r>
            <a:rPr lang="en-US" sz="14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Who are your partners in doing so?</a:t>
          </a:r>
        </a:p>
      </dgm:t>
    </dgm:pt>
    <dgm:pt modelId="{28BF2D01-76C8-4279-9B99-25481917037F}" type="sibTrans" cxnId="{01644FA1-F153-4ECC-BDAC-07B166A89FA5}">
      <dgm:prSet/>
      <dgm:spPr/>
      <dgm:t>
        <a:bodyPr/>
        <a:lstStyle/>
        <a:p>
          <a:endParaRPr lang="en-US"/>
        </a:p>
      </dgm:t>
    </dgm:pt>
    <dgm:pt modelId="{EF81B89A-44DD-4B12-9056-9441A4E53A82}" type="parTrans" cxnId="{01644FA1-F153-4ECC-BDAC-07B166A89FA5}">
      <dgm:prSet/>
      <dgm:spPr/>
      <dgm:t>
        <a:bodyPr/>
        <a:lstStyle/>
        <a:p>
          <a:endParaRPr lang="en-US"/>
        </a:p>
      </dgm:t>
    </dgm:pt>
    <dgm:pt modelId="{561003BE-640E-4948-945E-E9EB8C683865}" type="pres">
      <dgm:prSet presAssocID="{9548EA02-C3A5-4641-BFE6-85147B453181}" presName="root" presStyleCnt="0">
        <dgm:presLayoutVars>
          <dgm:dir/>
          <dgm:resizeHandles val="exact"/>
        </dgm:presLayoutVars>
      </dgm:prSet>
      <dgm:spPr/>
    </dgm:pt>
    <dgm:pt modelId="{CD0A7386-C5D3-428D-8FBB-F9E8D90D4C0E}" type="pres">
      <dgm:prSet presAssocID="{EE93F549-AF7D-45FE-A173-5751BDCD9537}" presName="compNode" presStyleCnt="0"/>
      <dgm:spPr/>
    </dgm:pt>
    <dgm:pt modelId="{989BC639-CAAC-4318-BE33-A6327C1EC9DE}" type="pres">
      <dgm:prSet presAssocID="{EE93F549-AF7D-45FE-A173-5751BDCD9537}" presName="iconRect" presStyleLbl="node1" presStyleIdx="0" presStyleCnt="2" custLinFactNeighborX="140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B9E27374-3026-4C4D-B742-FA4E02962F0D}" type="pres">
      <dgm:prSet presAssocID="{EE93F549-AF7D-45FE-A173-5751BDCD9537}" presName="iconSpace" presStyleCnt="0"/>
      <dgm:spPr/>
    </dgm:pt>
    <dgm:pt modelId="{8509ECA8-38D8-4DD0-9CC8-E2902D2176B1}" type="pres">
      <dgm:prSet presAssocID="{EE93F549-AF7D-45FE-A173-5751BDCD9537}" presName="parTx" presStyleLbl="revTx" presStyleIdx="0" presStyleCnt="4" custScaleX="85985" custLinFactNeighborX="14496">
        <dgm:presLayoutVars>
          <dgm:chMax val="0"/>
          <dgm:chPref val="0"/>
        </dgm:presLayoutVars>
      </dgm:prSet>
      <dgm:spPr/>
    </dgm:pt>
    <dgm:pt modelId="{CE1884EF-FE1F-4438-98A2-B2144D0E006C}" type="pres">
      <dgm:prSet presAssocID="{EE93F549-AF7D-45FE-A173-5751BDCD9537}" presName="txSpace" presStyleCnt="0"/>
      <dgm:spPr/>
    </dgm:pt>
    <dgm:pt modelId="{AF7BE1EB-38D9-46DC-ABB3-E6A120025F2A}" type="pres">
      <dgm:prSet presAssocID="{EE93F549-AF7D-45FE-A173-5751BDCD9537}" presName="desTx" presStyleLbl="revTx" presStyleIdx="1" presStyleCnt="4">
        <dgm:presLayoutVars/>
      </dgm:prSet>
      <dgm:spPr/>
    </dgm:pt>
    <dgm:pt modelId="{F63193AF-BC4D-4F8E-A039-3E6C927F85CF}" type="pres">
      <dgm:prSet presAssocID="{FF11503E-D669-4C6D-A018-096B9C23F93C}" presName="sibTrans" presStyleCnt="0"/>
      <dgm:spPr/>
    </dgm:pt>
    <dgm:pt modelId="{BD4828BD-559B-4A7E-98D8-1AEC6E3292B9}" type="pres">
      <dgm:prSet presAssocID="{A9FDC840-9515-4624-8AB0-939962A14D70}" presName="compNode" presStyleCnt="0"/>
      <dgm:spPr/>
    </dgm:pt>
    <dgm:pt modelId="{A1A3A4A3-64DE-4E72-87A4-562728E5C008}" type="pres">
      <dgm:prSet presAssocID="{A9FDC840-9515-4624-8AB0-939962A14D70}" presName="iconRect" presStyleLbl="node1" presStyleIdx="1" presStyleCnt="2" custLinFactNeighborX="670" custLinFactNeighborY="-79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7B81A15-7FE9-4284-924C-DD9FB87E4AFC}" type="pres">
      <dgm:prSet presAssocID="{A9FDC840-9515-4624-8AB0-939962A14D70}" presName="iconSpace" presStyleCnt="0"/>
      <dgm:spPr/>
    </dgm:pt>
    <dgm:pt modelId="{E781FBDF-3FD4-4ED4-AA84-3A52CB836973}" type="pres">
      <dgm:prSet presAssocID="{A9FDC840-9515-4624-8AB0-939962A14D70}" presName="parTx" presStyleLbl="revTx" presStyleIdx="2" presStyleCnt="4" custScaleX="63802" custLinFactNeighborX="27919" custLinFactNeighborY="-21130">
        <dgm:presLayoutVars>
          <dgm:chMax val="0"/>
          <dgm:chPref val="0"/>
        </dgm:presLayoutVars>
      </dgm:prSet>
      <dgm:spPr/>
    </dgm:pt>
    <dgm:pt modelId="{8F841454-5D0D-44A3-9EA9-A152AA477036}" type="pres">
      <dgm:prSet presAssocID="{A9FDC840-9515-4624-8AB0-939962A14D70}" presName="txSpace" presStyleCnt="0"/>
      <dgm:spPr/>
    </dgm:pt>
    <dgm:pt modelId="{AB9651C7-7BF1-4240-85DB-B152C4413D28}" type="pres">
      <dgm:prSet presAssocID="{A9FDC840-9515-4624-8AB0-939962A14D70}" presName="desTx" presStyleLbl="revTx" presStyleIdx="3" presStyleCnt="4">
        <dgm:presLayoutVars/>
      </dgm:prSet>
      <dgm:spPr/>
    </dgm:pt>
  </dgm:ptLst>
  <dgm:cxnLst>
    <dgm:cxn modelId="{D48E7A21-05C2-42A6-95EA-4AACD0F0E14E}" srcId="{9548EA02-C3A5-4641-BFE6-85147B453181}" destId="{A9FDC840-9515-4624-8AB0-939962A14D70}" srcOrd="1" destOrd="0" parTransId="{FA353245-E49B-49A3-ADDF-C9C30E42562C}" sibTransId="{C350D6D2-FCCA-48B3-9702-AD4C5FFE3BCE}"/>
    <dgm:cxn modelId="{71426E23-A3AE-4719-AA05-1F2B6723E502}" srcId="{9548EA02-C3A5-4641-BFE6-85147B453181}" destId="{EE93F549-AF7D-45FE-A173-5751BDCD9537}" srcOrd="0" destOrd="0" parTransId="{E187D7BE-C54F-45FB-817F-EE5B8F53A51C}" sibTransId="{FF11503E-D669-4C6D-A018-096B9C23F93C}"/>
    <dgm:cxn modelId="{3ED19860-B593-4FE7-91EB-6CAC49665DBB}" type="presOf" srcId="{2026DDA0-EC2F-4753-BD71-A8C3FC70AAC9}" destId="{AB9651C7-7BF1-4240-85DB-B152C4413D28}" srcOrd="0" destOrd="0" presId="urn:microsoft.com/office/officeart/2018/5/layout/CenteredIconLabelDescriptionList"/>
    <dgm:cxn modelId="{2441E26E-53F9-4E1E-974F-BA2A5ED24BF5}" type="presOf" srcId="{9548EA02-C3A5-4641-BFE6-85147B453181}" destId="{561003BE-640E-4948-945E-E9EB8C683865}" srcOrd="0" destOrd="0" presId="urn:microsoft.com/office/officeart/2018/5/layout/CenteredIconLabelDescriptionList"/>
    <dgm:cxn modelId="{01644FA1-F153-4ECC-BDAC-07B166A89FA5}" srcId="{A9FDC840-9515-4624-8AB0-939962A14D70}" destId="{97D0B748-6B3B-4CD5-BC88-DCB7E0DC99E3}" srcOrd="1" destOrd="0" parTransId="{EF81B89A-44DD-4B12-9056-9441A4E53A82}" sibTransId="{28BF2D01-76C8-4279-9B99-25481917037F}"/>
    <dgm:cxn modelId="{6BBF77A1-FE91-4B25-B308-64C566EAB8C9}" srcId="{A9FDC840-9515-4624-8AB0-939962A14D70}" destId="{2026DDA0-EC2F-4753-BD71-A8C3FC70AAC9}" srcOrd="0" destOrd="0" parTransId="{18794CCB-C20B-4ACB-899E-2D0D48DB0490}" sibTransId="{22470733-E532-4D75-9D79-B27496B5728A}"/>
    <dgm:cxn modelId="{5621B8B7-A9BB-4D6D-A1D7-B29034B5880E}" type="presOf" srcId="{EE93F549-AF7D-45FE-A173-5751BDCD9537}" destId="{8509ECA8-38D8-4DD0-9CC8-E2902D2176B1}" srcOrd="0" destOrd="0" presId="urn:microsoft.com/office/officeart/2018/5/layout/CenteredIconLabelDescriptionList"/>
    <dgm:cxn modelId="{634183EB-A06A-4A38-8497-B750FE7795E7}" type="presOf" srcId="{A9FDC840-9515-4624-8AB0-939962A14D70}" destId="{E781FBDF-3FD4-4ED4-AA84-3A52CB836973}" srcOrd="0" destOrd="0" presId="urn:microsoft.com/office/officeart/2018/5/layout/CenteredIconLabelDescriptionList"/>
    <dgm:cxn modelId="{BCE804F6-00FB-4F67-93AC-612ABF841B3D}" type="presOf" srcId="{97D0B748-6B3B-4CD5-BC88-DCB7E0DC99E3}" destId="{AB9651C7-7BF1-4240-85DB-B152C4413D28}" srcOrd="0" destOrd="1" presId="urn:microsoft.com/office/officeart/2018/5/layout/CenteredIconLabelDescriptionList"/>
    <dgm:cxn modelId="{DA988DAE-31CA-4454-80B5-9CFB2B8A2E20}" type="presParOf" srcId="{561003BE-640E-4948-945E-E9EB8C683865}" destId="{CD0A7386-C5D3-428D-8FBB-F9E8D90D4C0E}" srcOrd="0" destOrd="0" presId="urn:microsoft.com/office/officeart/2018/5/layout/CenteredIconLabelDescriptionList"/>
    <dgm:cxn modelId="{B84AF2D1-88C4-4806-A18E-B117C3B586DA}" type="presParOf" srcId="{CD0A7386-C5D3-428D-8FBB-F9E8D90D4C0E}" destId="{989BC639-CAAC-4318-BE33-A6327C1EC9DE}" srcOrd="0" destOrd="0" presId="urn:microsoft.com/office/officeart/2018/5/layout/CenteredIconLabelDescriptionList"/>
    <dgm:cxn modelId="{24FFDF37-3EF5-42ED-B692-EA18E5CA27F1}" type="presParOf" srcId="{CD0A7386-C5D3-428D-8FBB-F9E8D90D4C0E}" destId="{B9E27374-3026-4C4D-B742-FA4E02962F0D}" srcOrd="1" destOrd="0" presId="urn:microsoft.com/office/officeart/2018/5/layout/CenteredIconLabelDescriptionList"/>
    <dgm:cxn modelId="{E7941132-83E0-4023-A66B-A96C91DC1A5B}" type="presParOf" srcId="{CD0A7386-C5D3-428D-8FBB-F9E8D90D4C0E}" destId="{8509ECA8-38D8-4DD0-9CC8-E2902D2176B1}" srcOrd="2" destOrd="0" presId="urn:microsoft.com/office/officeart/2018/5/layout/CenteredIconLabelDescriptionList"/>
    <dgm:cxn modelId="{8F7E7A6A-747A-48E0-BF8C-BBFB6852B474}" type="presParOf" srcId="{CD0A7386-C5D3-428D-8FBB-F9E8D90D4C0E}" destId="{CE1884EF-FE1F-4438-98A2-B2144D0E006C}" srcOrd="3" destOrd="0" presId="urn:microsoft.com/office/officeart/2018/5/layout/CenteredIconLabelDescriptionList"/>
    <dgm:cxn modelId="{324C8A57-F7CA-46CC-B815-714C1A32C338}" type="presParOf" srcId="{CD0A7386-C5D3-428D-8FBB-F9E8D90D4C0E}" destId="{AF7BE1EB-38D9-46DC-ABB3-E6A120025F2A}" srcOrd="4" destOrd="0" presId="urn:microsoft.com/office/officeart/2018/5/layout/CenteredIconLabelDescriptionList"/>
    <dgm:cxn modelId="{E3E8CFCC-704D-4958-B62C-DDBA17F69BC4}" type="presParOf" srcId="{561003BE-640E-4948-945E-E9EB8C683865}" destId="{F63193AF-BC4D-4F8E-A039-3E6C927F85CF}" srcOrd="1" destOrd="0" presId="urn:microsoft.com/office/officeart/2018/5/layout/CenteredIconLabelDescriptionList"/>
    <dgm:cxn modelId="{9C498E6D-20F8-4776-A737-C37F7A95C562}" type="presParOf" srcId="{561003BE-640E-4948-945E-E9EB8C683865}" destId="{BD4828BD-559B-4A7E-98D8-1AEC6E3292B9}" srcOrd="2" destOrd="0" presId="urn:microsoft.com/office/officeart/2018/5/layout/CenteredIconLabelDescriptionList"/>
    <dgm:cxn modelId="{D4B97BF3-65E0-4883-9473-7542A8A4D685}" type="presParOf" srcId="{BD4828BD-559B-4A7E-98D8-1AEC6E3292B9}" destId="{A1A3A4A3-64DE-4E72-87A4-562728E5C008}" srcOrd="0" destOrd="0" presId="urn:microsoft.com/office/officeart/2018/5/layout/CenteredIconLabelDescriptionList"/>
    <dgm:cxn modelId="{DBBC576B-76A2-48BB-A524-6D2E48B5D98E}" type="presParOf" srcId="{BD4828BD-559B-4A7E-98D8-1AEC6E3292B9}" destId="{07B81A15-7FE9-4284-924C-DD9FB87E4AFC}" srcOrd="1" destOrd="0" presId="urn:microsoft.com/office/officeart/2018/5/layout/CenteredIconLabelDescriptionList"/>
    <dgm:cxn modelId="{234678D9-E459-44DD-8045-4099DB6652FC}" type="presParOf" srcId="{BD4828BD-559B-4A7E-98D8-1AEC6E3292B9}" destId="{E781FBDF-3FD4-4ED4-AA84-3A52CB836973}" srcOrd="2" destOrd="0" presId="urn:microsoft.com/office/officeart/2018/5/layout/CenteredIconLabelDescriptionList"/>
    <dgm:cxn modelId="{165D4196-795F-4D88-B527-83DF09AEA92C}" type="presParOf" srcId="{BD4828BD-559B-4A7E-98D8-1AEC6E3292B9}" destId="{8F841454-5D0D-44A3-9EA9-A152AA477036}" srcOrd="3" destOrd="0" presId="urn:microsoft.com/office/officeart/2018/5/layout/CenteredIconLabelDescriptionList"/>
    <dgm:cxn modelId="{75BAD17C-6957-4A1A-BD25-91D5EE6F4570}" type="presParOf" srcId="{BD4828BD-559B-4A7E-98D8-1AEC6E3292B9}" destId="{AB9651C7-7BF1-4240-85DB-B152C4413D28}"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8174F7-FF4C-4187-9E97-AE8AC0BBD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EC346D-406B-4573-9315-2AF216F66952}">
      <dgm:prSet custT="1"/>
      <dgm:spPr/>
      <dgm:t>
        <a:bodyPr/>
        <a:lstStyle/>
        <a:p>
          <a:r>
            <a:rPr lang="en-US" sz="1800" kern="1200" dirty="0">
              <a:solidFill>
                <a:prstClr val="white"/>
              </a:solidFill>
              <a:latin typeface="Segoe UI" panose="020B0502040204020203" pitchFamily="34" charset="0"/>
              <a:ea typeface="+mn-ea"/>
              <a:cs typeface="Segoe UI" panose="020B0502040204020203" pitchFamily="34" charset="0"/>
            </a:rPr>
            <a:t>After being assaulted, a Facility Investigator is scheduled to meet with him. </a:t>
          </a:r>
        </a:p>
      </dgm:t>
    </dgm:pt>
    <dgm:pt modelId="{07790CD7-759B-4CEC-879E-CF561F210AAE}" type="parTrans" cxnId="{BA6FD7A5-7E29-4A6E-98D6-B6DDBB0F3636}">
      <dgm:prSet/>
      <dgm:spPr/>
      <dgm:t>
        <a:bodyPr/>
        <a:lstStyle/>
        <a:p>
          <a:endParaRPr lang="en-US"/>
        </a:p>
      </dgm:t>
    </dgm:pt>
    <dgm:pt modelId="{C8B1E95C-1E92-473C-9895-93D19D0A86B3}" type="sibTrans" cxnId="{BA6FD7A5-7E29-4A6E-98D6-B6DDBB0F3636}">
      <dgm:prSet/>
      <dgm:spPr/>
      <dgm:t>
        <a:bodyPr/>
        <a:lstStyle/>
        <a:p>
          <a:endParaRPr lang="en-US"/>
        </a:p>
      </dgm:t>
    </dgm:pt>
    <dgm:pt modelId="{740D7488-1F99-48B4-AC50-247C5BC2F699}">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Other inmates who witnessed the argument, told the officers that they heard the victim being called a ‘rata’ (rat in Spanish). </a:t>
          </a:r>
        </a:p>
      </dgm:t>
    </dgm:pt>
    <dgm:pt modelId="{6ACE54B4-8D5F-4721-A929-E7FCC52730D6}" type="parTrans" cxnId="{A91BDA00-3270-4710-BF93-38675EE53D02}">
      <dgm:prSet/>
      <dgm:spPr/>
      <dgm:t>
        <a:bodyPr/>
        <a:lstStyle/>
        <a:p>
          <a:endParaRPr lang="en-US"/>
        </a:p>
      </dgm:t>
    </dgm:pt>
    <dgm:pt modelId="{83A46FAB-E839-462D-A318-38CEE94CEC5A}" type="sibTrans" cxnId="{A91BDA00-3270-4710-BF93-38675EE53D02}">
      <dgm:prSet/>
      <dgm:spPr/>
      <dgm:t>
        <a:bodyPr/>
        <a:lstStyle/>
        <a:p>
          <a:endParaRPr lang="en-US"/>
        </a:p>
      </dgm:t>
    </dgm:pt>
    <dgm:pt modelId="{042BF40E-4BDC-482D-810B-E501A08F50FA}">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Medical intake records indicate that the victim arrived with severe bruising, a broken rib, and cigarette burns which appeared to be recent.</a:t>
          </a:r>
        </a:p>
      </dgm:t>
    </dgm:pt>
    <dgm:pt modelId="{A9B4FEEF-D6AC-4FD0-91C1-A350C2599989}" type="parTrans" cxnId="{7CAD02E9-163E-4B52-9F72-76C6C7E75F9E}">
      <dgm:prSet/>
      <dgm:spPr/>
      <dgm:t>
        <a:bodyPr/>
        <a:lstStyle/>
        <a:p>
          <a:endParaRPr lang="en-US"/>
        </a:p>
      </dgm:t>
    </dgm:pt>
    <dgm:pt modelId="{F8B2C816-6592-4C71-996D-7EB6A25E40F7}" type="sibTrans" cxnId="{7CAD02E9-163E-4B52-9F72-76C6C7E75F9E}">
      <dgm:prSet/>
      <dgm:spPr/>
      <dgm:t>
        <a:bodyPr/>
        <a:lstStyle/>
        <a:p>
          <a:endParaRPr lang="en-US"/>
        </a:p>
      </dgm:t>
    </dgm:pt>
    <dgm:pt modelId="{1FC41DF7-F0A1-47C8-9B50-CDA6B8EFB6D6}">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the Investigator arrives, Andre appears to be shut down, shaking, and unable to make eye contact. The only thing he talks about is wanting to die or disappear.</a:t>
          </a:r>
        </a:p>
      </dgm:t>
    </dgm:pt>
    <dgm:pt modelId="{06928C0B-320D-411D-967E-F1B7BE0D01DE}" type="parTrans" cxnId="{A4D63F84-3D51-4B78-91CE-7EAE5CABF9C7}">
      <dgm:prSet/>
      <dgm:spPr/>
      <dgm:t>
        <a:bodyPr/>
        <a:lstStyle/>
        <a:p>
          <a:endParaRPr lang="en-US"/>
        </a:p>
      </dgm:t>
    </dgm:pt>
    <dgm:pt modelId="{A937C05C-F635-4B65-9CC6-56BC3B5E8D6E}" type="sibTrans" cxnId="{A4D63F84-3D51-4B78-91CE-7EAE5CABF9C7}">
      <dgm:prSet/>
      <dgm:spPr/>
      <dgm:t>
        <a:bodyPr/>
        <a:lstStyle/>
        <a:p>
          <a:endParaRPr lang="en-US"/>
        </a:p>
      </dgm:t>
    </dgm:pt>
    <dgm:pt modelId="{54C275B8-651B-477D-8686-AC4C31D25D28}">
      <dgm:prSet custT="1"/>
      <dgm:spPr/>
      <dgm:t>
        <a:bodyPr/>
        <a:lstStyle/>
        <a:p>
          <a:r>
            <a:rPr lang="en-US" sz="1800" kern="1200" dirty="0">
              <a:solidFill>
                <a:prstClr val="white"/>
              </a:solidFill>
              <a:latin typeface="Segoe UI" panose="020B0502040204020203" pitchFamily="34" charset="0"/>
              <a:ea typeface="+mn-ea"/>
              <a:cs typeface="Segoe UI" panose="020B0502040204020203" pitchFamily="34" charset="0"/>
            </a:rPr>
            <a:t>Later, he tells the investigator that he is scared for his wife's safety, but won't say why or where she is.</a:t>
          </a:r>
        </a:p>
      </dgm:t>
    </dgm:pt>
    <dgm:pt modelId="{0F4808CF-248A-4149-858E-A4837682D36A}" type="parTrans" cxnId="{B84D4FF5-B358-48E3-ABFA-40CE8EE6D2CC}">
      <dgm:prSet/>
      <dgm:spPr/>
      <dgm:t>
        <a:bodyPr/>
        <a:lstStyle/>
        <a:p>
          <a:endParaRPr lang="en-US"/>
        </a:p>
      </dgm:t>
    </dgm:pt>
    <dgm:pt modelId="{30020710-9533-4DAB-AB20-8422153291A8}" type="sibTrans" cxnId="{B84D4FF5-B358-48E3-ABFA-40CE8EE6D2CC}">
      <dgm:prSet/>
      <dgm:spPr/>
      <dgm:t>
        <a:bodyPr/>
        <a:lstStyle/>
        <a:p>
          <a:endParaRPr lang="en-US"/>
        </a:p>
      </dgm:t>
    </dgm:pt>
    <dgm:pt modelId="{65444C1C-FA29-4342-82BA-2EC1EE050C0A}" type="pres">
      <dgm:prSet presAssocID="{2A8174F7-FF4C-4187-9E97-AE8AC0BBDA7B}" presName="linear" presStyleCnt="0">
        <dgm:presLayoutVars>
          <dgm:animLvl val="lvl"/>
          <dgm:resizeHandles val="exact"/>
        </dgm:presLayoutVars>
      </dgm:prSet>
      <dgm:spPr/>
    </dgm:pt>
    <dgm:pt modelId="{EACC52B4-9803-429E-9A2A-071E14B8C807}" type="pres">
      <dgm:prSet presAssocID="{DAEC346D-406B-4573-9315-2AF216F66952}" presName="parentText" presStyleLbl="node1" presStyleIdx="0" presStyleCnt="5" custScaleY="76625">
        <dgm:presLayoutVars>
          <dgm:chMax val="0"/>
          <dgm:bulletEnabled val="1"/>
        </dgm:presLayoutVars>
      </dgm:prSet>
      <dgm:spPr/>
    </dgm:pt>
    <dgm:pt modelId="{FF71D827-8EBF-4C3D-BC0A-043B33C3059A}" type="pres">
      <dgm:prSet presAssocID="{C8B1E95C-1E92-473C-9895-93D19D0A86B3}" presName="spacer" presStyleCnt="0"/>
      <dgm:spPr/>
    </dgm:pt>
    <dgm:pt modelId="{A04505C4-8140-4BF0-BA1C-B8BA60E107EF}" type="pres">
      <dgm:prSet presAssocID="{740D7488-1F99-48B4-AC50-247C5BC2F699}" presName="parentText" presStyleLbl="node1" presStyleIdx="1" presStyleCnt="5" custScaleY="76744">
        <dgm:presLayoutVars>
          <dgm:chMax val="0"/>
          <dgm:bulletEnabled val="1"/>
        </dgm:presLayoutVars>
      </dgm:prSet>
      <dgm:spPr/>
    </dgm:pt>
    <dgm:pt modelId="{5314F622-B178-42DE-9288-784325E8CFC8}" type="pres">
      <dgm:prSet presAssocID="{83A46FAB-E839-462D-A318-38CEE94CEC5A}" presName="spacer" presStyleCnt="0"/>
      <dgm:spPr/>
    </dgm:pt>
    <dgm:pt modelId="{F4815675-E3FF-460F-B7F8-17924B1E5A7C}" type="pres">
      <dgm:prSet presAssocID="{042BF40E-4BDC-482D-810B-E501A08F50FA}" presName="parentText" presStyleLbl="node1" presStyleIdx="2" presStyleCnt="5" custScaleY="92759">
        <dgm:presLayoutVars>
          <dgm:chMax val="0"/>
          <dgm:bulletEnabled val="1"/>
        </dgm:presLayoutVars>
      </dgm:prSet>
      <dgm:spPr/>
    </dgm:pt>
    <dgm:pt modelId="{8E28C236-C212-42C3-8509-5ECB9CD30C21}" type="pres">
      <dgm:prSet presAssocID="{F8B2C816-6592-4C71-996D-7EB6A25E40F7}" presName="spacer" presStyleCnt="0"/>
      <dgm:spPr/>
    </dgm:pt>
    <dgm:pt modelId="{E6E16A5F-922C-4F5F-8101-CA336FBFEE1D}" type="pres">
      <dgm:prSet presAssocID="{1FC41DF7-F0A1-47C8-9B50-CDA6B8EFB6D6}" presName="parentText" presStyleLbl="node1" presStyleIdx="3" presStyleCnt="5" custScaleY="83939">
        <dgm:presLayoutVars>
          <dgm:chMax val="0"/>
          <dgm:bulletEnabled val="1"/>
        </dgm:presLayoutVars>
      </dgm:prSet>
      <dgm:spPr/>
    </dgm:pt>
    <dgm:pt modelId="{E55B35D0-2FB2-4DAE-95B9-34BDE6EC48C8}" type="pres">
      <dgm:prSet presAssocID="{A937C05C-F635-4B65-9CC6-56BC3B5E8D6E}" presName="spacer" presStyleCnt="0"/>
      <dgm:spPr/>
    </dgm:pt>
    <dgm:pt modelId="{F67E45FC-A2E6-4B93-9C79-28BD5452C2C4}" type="pres">
      <dgm:prSet presAssocID="{54C275B8-651B-477D-8686-AC4C31D25D28}" presName="parentText" presStyleLbl="node1" presStyleIdx="4" presStyleCnt="5" custScaleY="74030">
        <dgm:presLayoutVars>
          <dgm:chMax val="0"/>
          <dgm:bulletEnabled val="1"/>
        </dgm:presLayoutVars>
      </dgm:prSet>
      <dgm:spPr/>
    </dgm:pt>
  </dgm:ptLst>
  <dgm:cxnLst>
    <dgm:cxn modelId="{A91BDA00-3270-4710-BF93-38675EE53D02}" srcId="{2A8174F7-FF4C-4187-9E97-AE8AC0BBDA7B}" destId="{740D7488-1F99-48B4-AC50-247C5BC2F699}" srcOrd="1" destOrd="0" parTransId="{6ACE54B4-8D5F-4721-A929-E7FCC52730D6}" sibTransId="{83A46FAB-E839-462D-A318-38CEE94CEC5A}"/>
    <dgm:cxn modelId="{42ABFF08-680D-4F1E-9974-64B3EB0F2046}" type="presOf" srcId="{2A8174F7-FF4C-4187-9E97-AE8AC0BBDA7B}" destId="{65444C1C-FA29-4342-82BA-2EC1EE050C0A}" srcOrd="0" destOrd="0" presId="urn:microsoft.com/office/officeart/2005/8/layout/vList2"/>
    <dgm:cxn modelId="{DFD2CF0C-E280-48B4-8119-ACEFA830CA5F}" type="presOf" srcId="{042BF40E-4BDC-482D-810B-E501A08F50FA}" destId="{F4815675-E3FF-460F-B7F8-17924B1E5A7C}" srcOrd="0" destOrd="0" presId="urn:microsoft.com/office/officeart/2005/8/layout/vList2"/>
    <dgm:cxn modelId="{1C201212-29E3-4D0F-BE18-2C6772137B78}" type="presOf" srcId="{1FC41DF7-F0A1-47C8-9B50-CDA6B8EFB6D6}" destId="{E6E16A5F-922C-4F5F-8101-CA336FBFEE1D}" srcOrd="0" destOrd="0" presId="urn:microsoft.com/office/officeart/2005/8/layout/vList2"/>
    <dgm:cxn modelId="{4EC34C5A-4242-4D2A-B865-9826BC50A5BF}" type="presOf" srcId="{54C275B8-651B-477D-8686-AC4C31D25D28}" destId="{F67E45FC-A2E6-4B93-9C79-28BD5452C2C4}" srcOrd="0" destOrd="0" presId="urn:microsoft.com/office/officeart/2005/8/layout/vList2"/>
    <dgm:cxn modelId="{A4D63F84-3D51-4B78-91CE-7EAE5CABF9C7}" srcId="{2A8174F7-FF4C-4187-9E97-AE8AC0BBDA7B}" destId="{1FC41DF7-F0A1-47C8-9B50-CDA6B8EFB6D6}" srcOrd="3" destOrd="0" parTransId="{06928C0B-320D-411D-967E-F1B7BE0D01DE}" sibTransId="{A937C05C-F635-4B65-9CC6-56BC3B5E8D6E}"/>
    <dgm:cxn modelId="{BA6FD7A5-7E29-4A6E-98D6-B6DDBB0F3636}" srcId="{2A8174F7-FF4C-4187-9E97-AE8AC0BBDA7B}" destId="{DAEC346D-406B-4573-9315-2AF216F66952}" srcOrd="0" destOrd="0" parTransId="{07790CD7-759B-4CEC-879E-CF561F210AAE}" sibTransId="{C8B1E95C-1E92-473C-9895-93D19D0A86B3}"/>
    <dgm:cxn modelId="{A5CFB8B8-AFFA-4FC9-B337-6144273BF941}" type="presOf" srcId="{DAEC346D-406B-4573-9315-2AF216F66952}" destId="{EACC52B4-9803-429E-9A2A-071E14B8C807}" srcOrd="0" destOrd="0" presId="urn:microsoft.com/office/officeart/2005/8/layout/vList2"/>
    <dgm:cxn modelId="{645228D0-E243-44AE-B57E-CE183F3F17AE}" type="presOf" srcId="{740D7488-1F99-48B4-AC50-247C5BC2F699}" destId="{A04505C4-8140-4BF0-BA1C-B8BA60E107EF}" srcOrd="0" destOrd="0" presId="urn:microsoft.com/office/officeart/2005/8/layout/vList2"/>
    <dgm:cxn modelId="{7CAD02E9-163E-4B52-9F72-76C6C7E75F9E}" srcId="{2A8174F7-FF4C-4187-9E97-AE8AC0BBDA7B}" destId="{042BF40E-4BDC-482D-810B-E501A08F50FA}" srcOrd="2" destOrd="0" parTransId="{A9B4FEEF-D6AC-4FD0-91C1-A350C2599989}" sibTransId="{F8B2C816-6592-4C71-996D-7EB6A25E40F7}"/>
    <dgm:cxn modelId="{B84D4FF5-B358-48E3-ABFA-40CE8EE6D2CC}" srcId="{2A8174F7-FF4C-4187-9E97-AE8AC0BBDA7B}" destId="{54C275B8-651B-477D-8686-AC4C31D25D28}" srcOrd="4" destOrd="0" parTransId="{0F4808CF-248A-4149-858E-A4837682D36A}" sibTransId="{30020710-9533-4DAB-AB20-8422153291A8}"/>
    <dgm:cxn modelId="{CECA2E11-0A1F-4888-AA0B-B54CCE7E0702}" type="presParOf" srcId="{65444C1C-FA29-4342-82BA-2EC1EE050C0A}" destId="{EACC52B4-9803-429E-9A2A-071E14B8C807}" srcOrd="0" destOrd="0" presId="urn:microsoft.com/office/officeart/2005/8/layout/vList2"/>
    <dgm:cxn modelId="{F22798B5-BB9C-4BF4-BB46-DC85E988E5B2}" type="presParOf" srcId="{65444C1C-FA29-4342-82BA-2EC1EE050C0A}" destId="{FF71D827-8EBF-4C3D-BC0A-043B33C3059A}" srcOrd="1" destOrd="0" presId="urn:microsoft.com/office/officeart/2005/8/layout/vList2"/>
    <dgm:cxn modelId="{3478CF37-B4B5-4C2A-9677-8C69E209B51E}" type="presParOf" srcId="{65444C1C-FA29-4342-82BA-2EC1EE050C0A}" destId="{A04505C4-8140-4BF0-BA1C-B8BA60E107EF}" srcOrd="2" destOrd="0" presId="urn:microsoft.com/office/officeart/2005/8/layout/vList2"/>
    <dgm:cxn modelId="{AE582C65-A3F1-40E7-81B0-CDB9296AD683}" type="presParOf" srcId="{65444C1C-FA29-4342-82BA-2EC1EE050C0A}" destId="{5314F622-B178-42DE-9288-784325E8CFC8}" srcOrd="3" destOrd="0" presId="urn:microsoft.com/office/officeart/2005/8/layout/vList2"/>
    <dgm:cxn modelId="{ACBBF52E-964E-464D-B96C-97FECB711592}" type="presParOf" srcId="{65444C1C-FA29-4342-82BA-2EC1EE050C0A}" destId="{F4815675-E3FF-460F-B7F8-17924B1E5A7C}" srcOrd="4" destOrd="0" presId="urn:microsoft.com/office/officeart/2005/8/layout/vList2"/>
    <dgm:cxn modelId="{6F775D35-449E-4A3D-8082-D45DC7AE7CEA}" type="presParOf" srcId="{65444C1C-FA29-4342-82BA-2EC1EE050C0A}" destId="{8E28C236-C212-42C3-8509-5ECB9CD30C21}" srcOrd="5" destOrd="0" presId="urn:microsoft.com/office/officeart/2005/8/layout/vList2"/>
    <dgm:cxn modelId="{52C38B58-A05E-4DF2-9385-B4559B33FD74}" type="presParOf" srcId="{65444C1C-FA29-4342-82BA-2EC1EE050C0A}" destId="{E6E16A5F-922C-4F5F-8101-CA336FBFEE1D}" srcOrd="6" destOrd="0" presId="urn:microsoft.com/office/officeart/2005/8/layout/vList2"/>
    <dgm:cxn modelId="{81F30048-592D-4782-BA49-182BD0C9FE0C}" type="presParOf" srcId="{65444C1C-FA29-4342-82BA-2EC1EE050C0A}" destId="{E55B35D0-2FB2-4DAE-95B9-34BDE6EC48C8}" srcOrd="7" destOrd="0" presId="urn:microsoft.com/office/officeart/2005/8/layout/vList2"/>
    <dgm:cxn modelId="{A3BA70A2-B8F5-4672-85B4-3F27609241EB}" type="presParOf" srcId="{65444C1C-FA29-4342-82BA-2EC1EE050C0A}" destId="{F67E45FC-A2E6-4B93-9C79-28BD5452C2C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5445A6-DD47-4EB1-B5B7-A6643F2FFEDE}"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0616A21B-F303-4520-8E8A-C751026890B5}">
      <dgm:prSet custT="1"/>
      <dgm:spPr/>
      <dgm:t>
        <a:bodyPr/>
        <a:lstStyle/>
        <a:p>
          <a:r>
            <a:rPr lang="en-US" sz="1600" dirty="0">
              <a:latin typeface="Segoe UI" panose="020B0502040204020203" pitchFamily="34" charset="0"/>
              <a:cs typeface="Segoe UI" panose="020B0502040204020203" pitchFamily="34" charset="0"/>
            </a:rPr>
            <a:t>Safety</a:t>
          </a:r>
        </a:p>
      </dgm:t>
    </dgm:pt>
    <dgm:pt modelId="{32B38296-C684-4A99-B618-3222680485B5}" type="parTrans" cxnId="{F4685386-6416-4A0D-9830-F8A93911AA32}">
      <dgm:prSet/>
      <dgm:spPr/>
      <dgm:t>
        <a:bodyPr/>
        <a:lstStyle/>
        <a:p>
          <a:endParaRPr lang="en-US"/>
        </a:p>
      </dgm:t>
    </dgm:pt>
    <dgm:pt modelId="{FB3ECE97-7E12-4F30-BFF4-FDBE6A17B30A}" type="sibTrans" cxnId="{F4685386-6416-4A0D-9830-F8A93911AA32}">
      <dgm:prSet/>
      <dgm:spPr/>
      <dgm:t>
        <a:bodyPr/>
        <a:lstStyle/>
        <a:p>
          <a:endParaRPr lang="en-US"/>
        </a:p>
      </dgm:t>
    </dgm:pt>
    <dgm:pt modelId="{AF6D9157-56F5-4997-9D1F-1183D6618820}">
      <dgm:prSet custT="1"/>
      <dgm:spPr/>
      <dgm:t>
        <a:bodyPr/>
        <a:lstStyle/>
        <a:p>
          <a:r>
            <a:rPr lang="en-US" sz="1400" dirty="0">
              <a:latin typeface="Segoe UI" panose="020B0502040204020203" pitchFamily="34" charset="0"/>
              <a:cs typeface="Segoe UI" panose="020B0502040204020203" pitchFamily="34" charset="0"/>
            </a:rPr>
            <a:t>Interview the individual alone</a:t>
          </a:r>
        </a:p>
      </dgm:t>
    </dgm:pt>
    <dgm:pt modelId="{90E3BACE-C025-4328-AC46-7EE2B520AD2E}" type="parTrans" cxnId="{89C9A245-C7AF-4078-9FFE-854276F6AA7C}">
      <dgm:prSet/>
      <dgm:spPr/>
      <dgm:t>
        <a:bodyPr/>
        <a:lstStyle/>
        <a:p>
          <a:endParaRPr lang="en-US"/>
        </a:p>
      </dgm:t>
    </dgm:pt>
    <dgm:pt modelId="{A5DA1A19-FCCF-4E75-9F80-EFB3CCE7ED9E}" type="sibTrans" cxnId="{89C9A245-C7AF-4078-9FFE-854276F6AA7C}">
      <dgm:prSet/>
      <dgm:spPr/>
      <dgm:t>
        <a:bodyPr/>
        <a:lstStyle/>
        <a:p>
          <a:endParaRPr lang="en-US"/>
        </a:p>
      </dgm:t>
    </dgm:pt>
    <dgm:pt modelId="{D24B3AE9-BB82-463C-98C9-3E9B9CCD8FCE}">
      <dgm:prSet custT="1"/>
      <dgm:spPr/>
      <dgm:t>
        <a:bodyPr/>
        <a:lstStyle/>
        <a:p>
          <a:r>
            <a:rPr lang="en-US" sz="1600" dirty="0">
              <a:latin typeface="Segoe UI" panose="020B0502040204020203" pitchFamily="34" charset="0"/>
              <a:cs typeface="Segoe UI" panose="020B0502040204020203" pitchFamily="34" charset="0"/>
            </a:rPr>
            <a:t>Accessibility</a:t>
          </a:r>
        </a:p>
      </dgm:t>
    </dgm:pt>
    <dgm:pt modelId="{DE3F8801-2506-432F-859A-7AD7DF9204B5}" type="parTrans" cxnId="{C1E9C9AD-2008-4481-B5C2-ED01D095F4EA}">
      <dgm:prSet/>
      <dgm:spPr/>
      <dgm:t>
        <a:bodyPr/>
        <a:lstStyle/>
        <a:p>
          <a:endParaRPr lang="en-US"/>
        </a:p>
      </dgm:t>
    </dgm:pt>
    <dgm:pt modelId="{D333F843-5226-4475-ABCE-619A340F8BB4}" type="sibTrans" cxnId="{C1E9C9AD-2008-4481-B5C2-ED01D095F4EA}">
      <dgm:prSet/>
      <dgm:spPr/>
      <dgm:t>
        <a:bodyPr/>
        <a:lstStyle/>
        <a:p>
          <a:endParaRPr lang="en-US"/>
        </a:p>
      </dgm:t>
    </dgm:pt>
    <dgm:pt modelId="{D919AF0B-E397-4A52-B5DE-2F8048ADD880}">
      <dgm:prSet custT="1"/>
      <dgm:spPr/>
      <dgm:t>
        <a:bodyPr/>
        <a:lstStyle/>
        <a:p>
          <a:r>
            <a:rPr lang="en-US" sz="1400" kern="1200" dirty="0">
              <a:latin typeface="Segoe UI" panose="020B0502040204020203" pitchFamily="34" charset="0"/>
              <a:ea typeface="+mn-ea"/>
              <a:cs typeface="Segoe UI" panose="020B0502040204020203" pitchFamily="34" charset="0"/>
            </a:rPr>
            <a:t>Involve a trained interpreter if language barrier exists</a:t>
          </a:r>
          <a:r>
            <a:rPr lang="en-US" sz="1100" kern="1200" dirty="0"/>
            <a:t> </a:t>
          </a:r>
        </a:p>
      </dgm:t>
    </dgm:pt>
    <dgm:pt modelId="{3BD58818-D6DF-4AF3-B18A-88174728E8C1}" type="parTrans" cxnId="{728320FE-2553-48B3-B16D-C3E3A7F07258}">
      <dgm:prSet/>
      <dgm:spPr/>
      <dgm:t>
        <a:bodyPr/>
        <a:lstStyle/>
        <a:p>
          <a:endParaRPr lang="en-US"/>
        </a:p>
      </dgm:t>
    </dgm:pt>
    <dgm:pt modelId="{882639C4-5AD4-4086-8FE3-05D4ED73FAD6}" type="sibTrans" cxnId="{728320FE-2553-48B3-B16D-C3E3A7F07258}">
      <dgm:prSet/>
      <dgm:spPr/>
      <dgm:t>
        <a:bodyPr/>
        <a:lstStyle/>
        <a:p>
          <a:endParaRPr lang="en-US"/>
        </a:p>
      </dgm:t>
    </dgm:pt>
    <dgm:pt modelId="{C89A73EE-F974-400E-91F5-82265E5775EC}">
      <dgm:prSet custT="1"/>
      <dgm:spPr/>
      <dgm:t>
        <a:bodyPr/>
        <a:lstStyle/>
        <a:p>
          <a:r>
            <a:rPr lang="en-US" sz="1600" dirty="0">
              <a:latin typeface="Segoe UI" panose="020B0502040204020203" pitchFamily="34" charset="0"/>
              <a:cs typeface="Segoe UI" panose="020B0502040204020203" pitchFamily="34" charset="0"/>
            </a:rPr>
            <a:t>Confidentiality</a:t>
          </a:r>
        </a:p>
      </dgm:t>
    </dgm:pt>
    <dgm:pt modelId="{DB0FD495-671A-4ECA-A4D0-61DE90DDD4E7}" type="parTrans" cxnId="{15223786-DFEA-4D2A-8A28-6E6BDA192F98}">
      <dgm:prSet/>
      <dgm:spPr/>
      <dgm:t>
        <a:bodyPr/>
        <a:lstStyle/>
        <a:p>
          <a:endParaRPr lang="en-US"/>
        </a:p>
      </dgm:t>
    </dgm:pt>
    <dgm:pt modelId="{7AB52C67-8A48-44D3-876F-90A76C48D8B9}" type="sibTrans" cxnId="{15223786-DFEA-4D2A-8A28-6E6BDA192F98}">
      <dgm:prSet/>
      <dgm:spPr/>
      <dgm:t>
        <a:bodyPr/>
        <a:lstStyle/>
        <a:p>
          <a:endParaRPr lang="en-US"/>
        </a:p>
      </dgm:t>
    </dgm:pt>
    <dgm:pt modelId="{D67A976A-3C6C-4DF2-8DF6-49C19CAB383A}">
      <dgm:prSet custT="1"/>
      <dgm:spPr/>
      <dgm:t>
        <a:bodyPr/>
        <a:lstStyle/>
        <a:p>
          <a:r>
            <a:rPr lang="en-US" sz="1400" kern="1200" dirty="0">
              <a:latin typeface="Segoe UI" panose="020B0502040204020203" pitchFamily="34" charset="0"/>
              <a:ea typeface="+mn-ea"/>
              <a:cs typeface="Segoe UI" panose="020B0502040204020203" pitchFamily="34" charset="0"/>
            </a:rPr>
            <a:t>Ensure interview is conducted in a confidential and quiet environment. Allow the individual to provide as much detail as they want and allow the victim to describe what happened to others before sharing their own stories</a:t>
          </a:r>
        </a:p>
      </dgm:t>
    </dgm:pt>
    <dgm:pt modelId="{ABD9BAE5-4BCA-4A28-99B6-BFF27625DD77}" type="parTrans" cxnId="{D3229FAD-9630-45F8-92AE-626057C020DD}">
      <dgm:prSet/>
      <dgm:spPr/>
      <dgm:t>
        <a:bodyPr/>
        <a:lstStyle/>
        <a:p>
          <a:endParaRPr lang="en-US"/>
        </a:p>
      </dgm:t>
    </dgm:pt>
    <dgm:pt modelId="{C198B4F8-902A-4D0C-89B5-FC62414F89B3}" type="sibTrans" cxnId="{D3229FAD-9630-45F8-92AE-626057C020DD}">
      <dgm:prSet/>
      <dgm:spPr/>
      <dgm:t>
        <a:bodyPr/>
        <a:lstStyle/>
        <a:p>
          <a:endParaRPr lang="en-US"/>
        </a:p>
      </dgm:t>
    </dgm:pt>
    <dgm:pt modelId="{8F1D3432-10AD-4C82-B435-597F5F5F0E51}">
      <dgm:prSet custT="1"/>
      <dgm:spPr/>
      <dgm:t>
        <a:bodyPr/>
        <a:lstStyle/>
        <a:p>
          <a:r>
            <a:rPr lang="en-US" sz="1600" dirty="0">
              <a:latin typeface="Segoe UI" panose="020B0502040204020203" pitchFamily="34" charset="0"/>
              <a:cs typeface="Segoe UI" panose="020B0502040204020203" pitchFamily="34" charset="0"/>
            </a:rPr>
            <a:t>Trust and Relationship Building</a:t>
          </a:r>
        </a:p>
      </dgm:t>
    </dgm:pt>
    <dgm:pt modelId="{8B60465D-FFD9-4906-A44C-A679038F87D2}" type="parTrans" cxnId="{4D2E8BD7-A1AC-496B-99D8-110E0E54E66E}">
      <dgm:prSet/>
      <dgm:spPr/>
      <dgm:t>
        <a:bodyPr/>
        <a:lstStyle/>
        <a:p>
          <a:endParaRPr lang="en-US"/>
        </a:p>
      </dgm:t>
    </dgm:pt>
    <dgm:pt modelId="{FBB0381E-8CBD-42A4-B18F-82515DDD0110}" type="sibTrans" cxnId="{4D2E8BD7-A1AC-496B-99D8-110E0E54E66E}">
      <dgm:prSet/>
      <dgm:spPr/>
      <dgm:t>
        <a:bodyPr/>
        <a:lstStyle/>
        <a:p>
          <a:endParaRPr lang="en-US"/>
        </a:p>
      </dgm:t>
    </dgm:pt>
    <dgm:pt modelId="{F053B109-E7B2-4191-9EEE-526EDFC61A51}">
      <dgm:prSet custT="1"/>
      <dgm:spPr/>
      <dgm:t>
        <a:bodyPr/>
        <a:lstStyle/>
        <a:p>
          <a:r>
            <a:rPr lang="en-US" sz="1400" kern="1200" dirty="0">
              <a:latin typeface="Segoe UI" panose="020B0502040204020203" pitchFamily="34" charset="0"/>
              <a:ea typeface="+mn-ea"/>
              <a:cs typeface="Segoe UI" panose="020B0502040204020203" pitchFamily="34" charset="0"/>
            </a:rPr>
            <a:t>Work on building a rapport quickly </a:t>
          </a:r>
        </a:p>
      </dgm:t>
    </dgm:pt>
    <dgm:pt modelId="{142ACC9A-EAFC-4313-A2A8-E2DA28C99209}" type="parTrans" cxnId="{B1FAF894-AC47-4BA0-B60B-93742DBAD94E}">
      <dgm:prSet/>
      <dgm:spPr/>
      <dgm:t>
        <a:bodyPr/>
        <a:lstStyle/>
        <a:p>
          <a:endParaRPr lang="en-US"/>
        </a:p>
      </dgm:t>
    </dgm:pt>
    <dgm:pt modelId="{A4C5443B-7EF5-41BC-A70F-0BCB05C9EA7C}" type="sibTrans" cxnId="{B1FAF894-AC47-4BA0-B60B-93742DBAD94E}">
      <dgm:prSet/>
      <dgm:spPr/>
      <dgm:t>
        <a:bodyPr/>
        <a:lstStyle/>
        <a:p>
          <a:endParaRPr lang="en-US"/>
        </a:p>
      </dgm:t>
    </dgm:pt>
    <dgm:pt modelId="{BC2AD0BA-8C82-43AB-96F5-56DFBF6AE6EF}">
      <dgm:prSet custT="1"/>
      <dgm:spPr/>
      <dgm:t>
        <a:bodyPr/>
        <a:lstStyle/>
        <a:p>
          <a:r>
            <a:rPr lang="en-US" sz="1400" kern="1200" dirty="0">
              <a:latin typeface="Segoe UI" panose="020B0502040204020203" pitchFamily="34" charset="0"/>
              <a:ea typeface="+mn-ea"/>
              <a:cs typeface="Segoe UI" panose="020B0502040204020203" pitchFamily="34" charset="0"/>
            </a:rPr>
            <a:t>Acknowledge their efforts to talk about a difficult subject; offer short breaks</a:t>
          </a:r>
        </a:p>
      </dgm:t>
    </dgm:pt>
    <dgm:pt modelId="{D835EC6F-2DC2-4C1A-A003-B8A5271F0177}" type="parTrans" cxnId="{07195B8A-20FE-4894-B5C0-AAAC2D6BD844}">
      <dgm:prSet/>
      <dgm:spPr/>
      <dgm:t>
        <a:bodyPr/>
        <a:lstStyle/>
        <a:p>
          <a:endParaRPr lang="en-US"/>
        </a:p>
      </dgm:t>
    </dgm:pt>
    <dgm:pt modelId="{5BBC1B17-1C39-41D7-AFF2-C4ED5ACD96CF}" type="sibTrans" cxnId="{07195B8A-20FE-4894-B5C0-AAAC2D6BD844}">
      <dgm:prSet/>
      <dgm:spPr/>
      <dgm:t>
        <a:bodyPr/>
        <a:lstStyle/>
        <a:p>
          <a:endParaRPr lang="en-US"/>
        </a:p>
      </dgm:t>
    </dgm:pt>
    <dgm:pt modelId="{9EBD118D-D22F-4169-80D3-523261A19AD1}">
      <dgm:prSet custT="1"/>
      <dgm:spPr/>
      <dgm:t>
        <a:bodyPr/>
        <a:lstStyle/>
        <a:p>
          <a:r>
            <a:rPr lang="en-US" sz="1600" dirty="0">
              <a:latin typeface="Segoe UI" panose="020B0502040204020203" pitchFamily="34" charset="0"/>
              <a:cs typeface="Segoe UI" panose="020B0502040204020203" pitchFamily="34" charset="0"/>
            </a:rPr>
            <a:t>Awareness</a:t>
          </a:r>
        </a:p>
      </dgm:t>
    </dgm:pt>
    <dgm:pt modelId="{D0EEAC44-1D37-419F-BD70-2AC22D946E16}" type="parTrans" cxnId="{895EB5CB-0EA3-4A37-803F-F16F59FA5AF1}">
      <dgm:prSet/>
      <dgm:spPr/>
      <dgm:t>
        <a:bodyPr/>
        <a:lstStyle/>
        <a:p>
          <a:endParaRPr lang="en-US"/>
        </a:p>
      </dgm:t>
    </dgm:pt>
    <dgm:pt modelId="{CA68744F-D7B7-4D7F-857D-AF46C0016E61}" type="sibTrans" cxnId="{895EB5CB-0EA3-4A37-803F-F16F59FA5AF1}">
      <dgm:prSet/>
      <dgm:spPr/>
      <dgm:t>
        <a:bodyPr/>
        <a:lstStyle/>
        <a:p>
          <a:endParaRPr lang="en-US"/>
        </a:p>
      </dgm:t>
    </dgm:pt>
    <dgm:pt modelId="{CAB3DF82-0167-4192-BF2F-691C32807C9D}">
      <dgm:prSet custT="1"/>
      <dgm:spPr/>
      <dgm:t>
        <a:bodyPr/>
        <a:lstStyle/>
        <a:p>
          <a:pPr marL="0" lvl="0" indent="0" algn="l" defTabSz="5334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Be aware that some survivors may have engaged in “illegal” activities as part of their HT situation and these should not be used against them or used to elicit more information</a:t>
          </a:r>
        </a:p>
      </dgm:t>
    </dgm:pt>
    <dgm:pt modelId="{7BC40AE6-A90B-4B3A-BBED-DB76D7329D4A}" type="parTrans" cxnId="{8061F84F-1F14-485E-BE07-1D5A00D8177A}">
      <dgm:prSet/>
      <dgm:spPr/>
      <dgm:t>
        <a:bodyPr/>
        <a:lstStyle/>
        <a:p>
          <a:endParaRPr lang="en-US"/>
        </a:p>
      </dgm:t>
    </dgm:pt>
    <dgm:pt modelId="{9C026A88-184F-4019-910B-20CFEE8A9851}" type="sibTrans" cxnId="{8061F84F-1F14-485E-BE07-1D5A00D8177A}">
      <dgm:prSet/>
      <dgm:spPr/>
      <dgm:t>
        <a:bodyPr/>
        <a:lstStyle/>
        <a:p>
          <a:endParaRPr lang="en-US"/>
        </a:p>
      </dgm:t>
    </dgm:pt>
    <dgm:pt modelId="{FA59571A-4D84-4880-821D-7BFB7B058618}" type="pres">
      <dgm:prSet presAssocID="{535445A6-DD47-4EB1-B5B7-A6643F2FFEDE}" presName="Name0" presStyleCnt="0">
        <dgm:presLayoutVars>
          <dgm:dir/>
          <dgm:animLvl val="lvl"/>
          <dgm:resizeHandles val="exact"/>
        </dgm:presLayoutVars>
      </dgm:prSet>
      <dgm:spPr/>
    </dgm:pt>
    <dgm:pt modelId="{28CFB4B5-0ACF-408A-B2C9-0DCBB7DD27FE}" type="pres">
      <dgm:prSet presAssocID="{9EBD118D-D22F-4169-80D3-523261A19AD1}" presName="boxAndChildren" presStyleCnt="0"/>
      <dgm:spPr/>
    </dgm:pt>
    <dgm:pt modelId="{40638A7E-DF64-4E3A-BFBE-FAB55AB9DF63}" type="pres">
      <dgm:prSet presAssocID="{9EBD118D-D22F-4169-80D3-523261A19AD1}" presName="parentTextBox" presStyleLbl="alignNode1" presStyleIdx="0" presStyleCnt="5"/>
      <dgm:spPr/>
    </dgm:pt>
    <dgm:pt modelId="{BA6A6020-BB21-4EBB-9140-297DA25D74FD}" type="pres">
      <dgm:prSet presAssocID="{9EBD118D-D22F-4169-80D3-523261A19AD1}" presName="descendantBox" presStyleLbl="bgAccFollowNode1" presStyleIdx="0" presStyleCnt="5"/>
      <dgm:spPr/>
    </dgm:pt>
    <dgm:pt modelId="{E85D33BF-122F-4313-852A-70F22DA598AA}" type="pres">
      <dgm:prSet presAssocID="{FBB0381E-8CBD-42A4-B18F-82515DDD0110}" presName="sp" presStyleCnt="0"/>
      <dgm:spPr/>
    </dgm:pt>
    <dgm:pt modelId="{E060F6E8-565E-42FE-B185-51372224FB54}" type="pres">
      <dgm:prSet presAssocID="{8F1D3432-10AD-4C82-B435-597F5F5F0E51}" presName="arrowAndChildren" presStyleCnt="0"/>
      <dgm:spPr/>
    </dgm:pt>
    <dgm:pt modelId="{B498766E-B06D-4EF9-8FF6-D61EBA59C5F8}" type="pres">
      <dgm:prSet presAssocID="{8F1D3432-10AD-4C82-B435-597F5F5F0E51}" presName="parentTextArrow" presStyleLbl="node1" presStyleIdx="0" presStyleCnt="0"/>
      <dgm:spPr/>
    </dgm:pt>
    <dgm:pt modelId="{71A2D04A-CE73-4C6C-9F60-96DCF98C0135}" type="pres">
      <dgm:prSet presAssocID="{8F1D3432-10AD-4C82-B435-597F5F5F0E51}" presName="arrow" presStyleLbl="alignNode1" presStyleIdx="1" presStyleCnt="5"/>
      <dgm:spPr/>
    </dgm:pt>
    <dgm:pt modelId="{2F290196-298B-4ADB-8EC8-7CA410F2ABE8}" type="pres">
      <dgm:prSet presAssocID="{8F1D3432-10AD-4C82-B435-597F5F5F0E51}" presName="descendantArrow" presStyleLbl="bgAccFollowNode1" presStyleIdx="1" presStyleCnt="5"/>
      <dgm:spPr/>
    </dgm:pt>
    <dgm:pt modelId="{EBC00059-A495-4664-BF9F-9C3E8459B716}" type="pres">
      <dgm:prSet presAssocID="{7AB52C67-8A48-44D3-876F-90A76C48D8B9}" presName="sp" presStyleCnt="0"/>
      <dgm:spPr/>
    </dgm:pt>
    <dgm:pt modelId="{CD30CEC9-DB20-4756-B985-60AF138903B3}" type="pres">
      <dgm:prSet presAssocID="{C89A73EE-F974-400E-91F5-82265E5775EC}" presName="arrowAndChildren" presStyleCnt="0"/>
      <dgm:spPr/>
    </dgm:pt>
    <dgm:pt modelId="{D9DF7697-FB5B-49DC-802D-38C755EEE5FD}" type="pres">
      <dgm:prSet presAssocID="{C89A73EE-F974-400E-91F5-82265E5775EC}" presName="parentTextArrow" presStyleLbl="node1" presStyleIdx="0" presStyleCnt="0"/>
      <dgm:spPr/>
    </dgm:pt>
    <dgm:pt modelId="{C1763748-FFB5-4118-A484-BE7C7D701609}" type="pres">
      <dgm:prSet presAssocID="{C89A73EE-F974-400E-91F5-82265E5775EC}" presName="arrow" presStyleLbl="alignNode1" presStyleIdx="2" presStyleCnt="5" custScaleY="121685"/>
      <dgm:spPr/>
    </dgm:pt>
    <dgm:pt modelId="{DA6883F2-1B97-4AB6-8DB5-A962713502B4}" type="pres">
      <dgm:prSet presAssocID="{C89A73EE-F974-400E-91F5-82265E5775EC}" presName="descendantArrow" presStyleLbl="bgAccFollowNode1" presStyleIdx="2" presStyleCnt="5" custScaleY="121746" custLinFactNeighborY="-6052"/>
      <dgm:spPr/>
    </dgm:pt>
    <dgm:pt modelId="{4CD39FCF-74B8-4B22-9049-9B5CD1D9C801}" type="pres">
      <dgm:prSet presAssocID="{D333F843-5226-4475-ABCE-619A340F8BB4}" presName="sp" presStyleCnt="0"/>
      <dgm:spPr/>
    </dgm:pt>
    <dgm:pt modelId="{D88A9819-9535-469F-90C6-2D53241D6C72}" type="pres">
      <dgm:prSet presAssocID="{D24B3AE9-BB82-463C-98C9-3E9B9CCD8FCE}" presName="arrowAndChildren" presStyleCnt="0"/>
      <dgm:spPr/>
    </dgm:pt>
    <dgm:pt modelId="{6C513E87-2AFF-44BF-8D07-DAD7382E390D}" type="pres">
      <dgm:prSet presAssocID="{D24B3AE9-BB82-463C-98C9-3E9B9CCD8FCE}" presName="parentTextArrow" presStyleLbl="node1" presStyleIdx="0" presStyleCnt="0"/>
      <dgm:spPr/>
    </dgm:pt>
    <dgm:pt modelId="{3052E6BE-ACE8-40F3-ABA0-C38815422346}" type="pres">
      <dgm:prSet presAssocID="{D24B3AE9-BB82-463C-98C9-3E9B9CCD8FCE}" presName="arrow" presStyleLbl="alignNode1" presStyleIdx="3" presStyleCnt="5"/>
      <dgm:spPr/>
    </dgm:pt>
    <dgm:pt modelId="{FF6F7354-EAA8-482A-867E-3DBF9FA7AD5D}" type="pres">
      <dgm:prSet presAssocID="{D24B3AE9-BB82-463C-98C9-3E9B9CCD8FCE}" presName="descendantArrow" presStyleLbl="bgAccFollowNode1" presStyleIdx="3" presStyleCnt="5" custLinFactNeighborX="77370"/>
      <dgm:spPr/>
    </dgm:pt>
    <dgm:pt modelId="{38D1E222-327D-40BF-A049-7BC0C4A56DAA}" type="pres">
      <dgm:prSet presAssocID="{FB3ECE97-7E12-4F30-BFF4-FDBE6A17B30A}" presName="sp" presStyleCnt="0"/>
      <dgm:spPr/>
    </dgm:pt>
    <dgm:pt modelId="{D4D9E328-981D-4A78-A773-D21D2A269BBD}" type="pres">
      <dgm:prSet presAssocID="{0616A21B-F303-4520-8E8A-C751026890B5}" presName="arrowAndChildren" presStyleCnt="0"/>
      <dgm:spPr/>
    </dgm:pt>
    <dgm:pt modelId="{98093B06-BEE8-4D3D-A1CB-27F31DDF905D}" type="pres">
      <dgm:prSet presAssocID="{0616A21B-F303-4520-8E8A-C751026890B5}" presName="parentTextArrow" presStyleLbl="node1" presStyleIdx="0" presStyleCnt="0"/>
      <dgm:spPr/>
    </dgm:pt>
    <dgm:pt modelId="{0C4299BE-8511-48DE-89E8-E030ECDF5586}" type="pres">
      <dgm:prSet presAssocID="{0616A21B-F303-4520-8E8A-C751026890B5}" presName="arrow" presStyleLbl="alignNode1" presStyleIdx="4" presStyleCnt="5"/>
      <dgm:spPr/>
    </dgm:pt>
    <dgm:pt modelId="{9ADDE9FD-3EC1-49ED-A54D-F6C20EB2CE02}" type="pres">
      <dgm:prSet presAssocID="{0616A21B-F303-4520-8E8A-C751026890B5}" presName="descendantArrow" presStyleLbl="bgAccFollowNode1" presStyleIdx="4" presStyleCnt="5"/>
      <dgm:spPr/>
    </dgm:pt>
  </dgm:ptLst>
  <dgm:cxnLst>
    <dgm:cxn modelId="{265A121F-1D7C-43F2-A571-2A297B54E0B8}" type="presOf" srcId="{C89A73EE-F974-400E-91F5-82265E5775EC}" destId="{D9DF7697-FB5B-49DC-802D-38C755EEE5FD}" srcOrd="0" destOrd="0" presId="urn:microsoft.com/office/officeart/2016/7/layout/VerticalDownArrowProcess"/>
    <dgm:cxn modelId="{6BC03229-9DFC-42BF-AF4F-68F488C0F8F1}" type="presOf" srcId="{9EBD118D-D22F-4169-80D3-523261A19AD1}" destId="{40638A7E-DF64-4E3A-BFBE-FAB55AB9DF63}" srcOrd="0" destOrd="0" presId="urn:microsoft.com/office/officeart/2016/7/layout/VerticalDownArrowProcess"/>
    <dgm:cxn modelId="{9FF5AC43-C75D-4D3E-8E95-E71AACE4B474}" type="presOf" srcId="{0616A21B-F303-4520-8E8A-C751026890B5}" destId="{98093B06-BEE8-4D3D-A1CB-27F31DDF905D}" srcOrd="0" destOrd="0" presId="urn:microsoft.com/office/officeart/2016/7/layout/VerticalDownArrowProcess"/>
    <dgm:cxn modelId="{89C9A245-C7AF-4078-9FFE-854276F6AA7C}" srcId="{0616A21B-F303-4520-8E8A-C751026890B5}" destId="{AF6D9157-56F5-4997-9D1F-1183D6618820}" srcOrd="0" destOrd="0" parTransId="{90E3BACE-C025-4328-AC46-7EE2B520AD2E}" sibTransId="{A5DA1A19-FCCF-4E75-9F80-EFB3CCE7ED9E}"/>
    <dgm:cxn modelId="{8061F84F-1F14-485E-BE07-1D5A00D8177A}" srcId="{9EBD118D-D22F-4169-80D3-523261A19AD1}" destId="{CAB3DF82-0167-4192-BF2F-691C32807C9D}" srcOrd="0" destOrd="0" parTransId="{7BC40AE6-A90B-4B3A-BBED-DB76D7329D4A}" sibTransId="{9C026A88-184F-4019-910B-20CFEE8A9851}"/>
    <dgm:cxn modelId="{1A0D3D51-0B3B-4568-8724-A10E8B27F353}" type="presOf" srcId="{C89A73EE-F974-400E-91F5-82265E5775EC}" destId="{C1763748-FFB5-4118-A484-BE7C7D701609}" srcOrd="1" destOrd="0" presId="urn:microsoft.com/office/officeart/2016/7/layout/VerticalDownArrowProcess"/>
    <dgm:cxn modelId="{3C23DD7A-B52A-4F05-B5F4-20E8BC6AC780}" type="presOf" srcId="{D24B3AE9-BB82-463C-98C9-3E9B9CCD8FCE}" destId="{6C513E87-2AFF-44BF-8D07-DAD7382E390D}" srcOrd="0" destOrd="0" presId="urn:microsoft.com/office/officeart/2016/7/layout/VerticalDownArrowProcess"/>
    <dgm:cxn modelId="{8681717E-9B29-4F50-80B8-CB47D515B48E}" type="presOf" srcId="{D919AF0B-E397-4A52-B5DE-2F8048ADD880}" destId="{FF6F7354-EAA8-482A-867E-3DBF9FA7AD5D}" srcOrd="0" destOrd="0" presId="urn:microsoft.com/office/officeart/2016/7/layout/VerticalDownArrowProcess"/>
    <dgm:cxn modelId="{15223786-DFEA-4D2A-8A28-6E6BDA192F98}" srcId="{535445A6-DD47-4EB1-B5B7-A6643F2FFEDE}" destId="{C89A73EE-F974-400E-91F5-82265E5775EC}" srcOrd="2" destOrd="0" parTransId="{DB0FD495-671A-4ECA-A4D0-61DE90DDD4E7}" sibTransId="{7AB52C67-8A48-44D3-876F-90A76C48D8B9}"/>
    <dgm:cxn modelId="{F4685386-6416-4A0D-9830-F8A93911AA32}" srcId="{535445A6-DD47-4EB1-B5B7-A6643F2FFEDE}" destId="{0616A21B-F303-4520-8E8A-C751026890B5}" srcOrd="0" destOrd="0" parTransId="{32B38296-C684-4A99-B618-3222680485B5}" sibTransId="{FB3ECE97-7E12-4F30-BFF4-FDBE6A17B30A}"/>
    <dgm:cxn modelId="{07195B8A-20FE-4894-B5C0-AAAC2D6BD844}" srcId="{8F1D3432-10AD-4C82-B435-597F5F5F0E51}" destId="{BC2AD0BA-8C82-43AB-96F5-56DFBF6AE6EF}" srcOrd="1" destOrd="0" parTransId="{D835EC6F-2DC2-4C1A-A003-B8A5271F0177}" sibTransId="{5BBC1B17-1C39-41D7-AFF2-C4ED5ACD96CF}"/>
    <dgm:cxn modelId="{B1FAF894-AC47-4BA0-B60B-93742DBAD94E}" srcId="{8F1D3432-10AD-4C82-B435-597F5F5F0E51}" destId="{F053B109-E7B2-4191-9EEE-526EDFC61A51}" srcOrd="0" destOrd="0" parTransId="{142ACC9A-EAFC-4313-A2A8-E2DA28C99209}" sibTransId="{A4C5443B-7EF5-41BC-A70F-0BCB05C9EA7C}"/>
    <dgm:cxn modelId="{8B523D9A-4161-435E-B19E-711BAE19FF2E}" type="presOf" srcId="{535445A6-DD47-4EB1-B5B7-A6643F2FFEDE}" destId="{FA59571A-4D84-4880-821D-7BFB7B058618}" srcOrd="0" destOrd="0" presId="urn:microsoft.com/office/officeart/2016/7/layout/VerticalDownArrowProcess"/>
    <dgm:cxn modelId="{D046D09C-5481-463D-8EA6-85A454B0915B}" type="presOf" srcId="{0616A21B-F303-4520-8E8A-C751026890B5}" destId="{0C4299BE-8511-48DE-89E8-E030ECDF5586}" srcOrd="1" destOrd="0" presId="urn:microsoft.com/office/officeart/2016/7/layout/VerticalDownArrowProcess"/>
    <dgm:cxn modelId="{58DA7EAD-D995-44D5-9AF1-75D11B7487D7}" type="presOf" srcId="{CAB3DF82-0167-4192-BF2F-691C32807C9D}" destId="{BA6A6020-BB21-4EBB-9140-297DA25D74FD}" srcOrd="0" destOrd="0" presId="urn:microsoft.com/office/officeart/2016/7/layout/VerticalDownArrowProcess"/>
    <dgm:cxn modelId="{D3229FAD-9630-45F8-92AE-626057C020DD}" srcId="{C89A73EE-F974-400E-91F5-82265E5775EC}" destId="{D67A976A-3C6C-4DF2-8DF6-49C19CAB383A}" srcOrd="0" destOrd="0" parTransId="{ABD9BAE5-4BCA-4A28-99B6-BFF27625DD77}" sibTransId="{C198B4F8-902A-4D0C-89B5-FC62414F89B3}"/>
    <dgm:cxn modelId="{C1E9C9AD-2008-4481-B5C2-ED01D095F4EA}" srcId="{535445A6-DD47-4EB1-B5B7-A6643F2FFEDE}" destId="{D24B3AE9-BB82-463C-98C9-3E9B9CCD8FCE}" srcOrd="1" destOrd="0" parTransId="{DE3F8801-2506-432F-859A-7AD7DF9204B5}" sibTransId="{D333F843-5226-4475-ABCE-619A340F8BB4}"/>
    <dgm:cxn modelId="{2AEA44BB-9253-46F6-A8DE-5321D7758F0D}" type="presOf" srcId="{8F1D3432-10AD-4C82-B435-597F5F5F0E51}" destId="{71A2D04A-CE73-4C6C-9F60-96DCF98C0135}" srcOrd="1" destOrd="0" presId="urn:microsoft.com/office/officeart/2016/7/layout/VerticalDownArrowProcess"/>
    <dgm:cxn modelId="{895EB5CB-0EA3-4A37-803F-F16F59FA5AF1}" srcId="{535445A6-DD47-4EB1-B5B7-A6643F2FFEDE}" destId="{9EBD118D-D22F-4169-80D3-523261A19AD1}" srcOrd="4" destOrd="0" parTransId="{D0EEAC44-1D37-419F-BD70-2AC22D946E16}" sibTransId="{CA68744F-D7B7-4D7F-857D-AF46C0016E61}"/>
    <dgm:cxn modelId="{C8ED06CD-BF9B-41E6-A756-F0CC0E5C3DBA}" type="presOf" srcId="{8F1D3432-10AD-4C82-B435-597F5F5F0E51}" destId="{B498766E-B06D-4EF9-8FF6-D61EBA59C5F8}" srcOrd="0" destOrd="0" presId="urn:microsoft.com/office/officeart/2016/7/layout/VerticalDownArrowProcess"/>
    <dgm:cxn modelId="{BC5860D0-0394-430D-82F8-F03A19AC7123}" type="presOf" srcId="{AF6D9157-56F5-4997-9D1F-1183D6618820}" destId="{9ADDE9FD-3EC1-49ED-A54D-F6C20EB2CE02}" srcOrd="0" destOrd="0" presId="urn:microsoft.com/office/officeart/2016/7/layout/VerticalDownArrowProcess"/>
    <dgm:cxn modelId="{4D2E8BD7-A1AC-496B-99D8-110E0E54E66E}" srcId="{535445A6-DD47-4EB1-B5B7-A6643F2FFEDE}" destId="{8F1D3432-10AD-4C82-B435-597F5F5F0E51}" srcOrd="3" destOrd="0" parTransId="{8B60465D-FFD9-4906-A44C-A679038F87D2}" sibTransId="{FBB0381E-8CBD-42A4-B18F-82515DDD0110}"/>
    <dgm:cxn modelId="{2193EED8-FDBB-485C-B58E-976D8958E9EA}" type="presOf" srcId="{D24B3AE9-BB82-463C-98C9-3E9B9CCD8FCE}" destId="{3052E6BE-ACE8-40F3-ABA0-C38815422346}" srcOrd="1" destOrd="0" presId="urn:microsoft.com/office/officeart/2016/7/layout/VerticalDownArrowProcess"/>
    <dgm:cxn modelId="{253243DC-AC0C-43BB-A8B8-5A0DA4DC4E66}" type="presOf" srcId="{BC2AD0BA-8C82-43AB-96F5-56DFBF6AE6EF}" destId="{2F290196-298B-4ADB-8EC8-7CA410F2ABE8}" srcOrd="0" destOrd="1" presId="urn:microsoft.com/office/officeart/2016/7/layout/VerticalDownArrowProcess"/>
    <dgm:cxn modelId="{B56A06E9-338B-4DC9-803D-2DEE1E091DDE}" type="presOf" srcId="{D67A976A-3C6C-4DF2-8DF6-49C19CAB383A}" destId="{DA6883F2-1B97-4AB6-8DB5-A962713502B4}" srcOrd="0" destOrd="0" presId="urn:microsoft.com/office/officeart/2016/7/layout/VerticalDownArrowProcess"/>
    <dgm:cxn modelId="{728320FE-2553-48B3-B16D-C3E3A7F07258}" srcId="{D24B3AE9-BB82-463C-98C9-3E9B9CCD8FCE}" destId="{D919AF0B-E397-4A52-B5DE-2F8048ADD880}" srcOrd="0" destOrd="0" parTransId="{3BD58818-D6DF-4AF3-B18A-88174728E8C1}" sibTransId="{882639C4-5AD4-4086-8FE3-05D4ED73FAD6}"/>
    <dgm:cxn modelId="{EAA752FE-858A-4168-90AB-1D5EE30C0E56}" type="presOf" srcId="{F053B109-E7B2-4191-9EEE-526EDFC61A51}" destId="{2F290196-298B-4ADB-8EC8-7CA410F2ABE8}" srcOrd="0" destOrd="0" presId="urn:microsoft.com/office/officeart/2016/7/layout/VerticalDownArrowProcess"/>
    <dgm:cxn modelId="{7F52CBB8-FD61-42CD-B1CA-30E536588C1C}" type="presParOf" srcId="{FA59571A-4D84-4880-821D-7BFB7B058618}" destId="{28CFB4B5-0ACF-408A-B2C9-0DCBB7DD27FE}" srcOrd="0" destOrd="0" presId="urn:microsoft.com/office/officeart/2016/7/layout/VerticalDownArrowProcess"/>
    <dgm:cxn modelId="{9CA17EBB-7F06-40B4-BC55-BCF2F5035ACF}" type="presParOf" srcId="{28CFB4B5-0ACF-408A-B2C9-0DCBB7DD27FE}" destId="{40638A7E-DF64-4E3A-BFBE-FAB55AB9DF63}" srcOrd="0" destOrd="0" presId="urn:microsoft.com/office/officeart/2016/7/layout/VerticalDownArrowProcess"/>
    <dgm:cxn modelId="{24207A61-70AE-41AF-8C94-8DDCD7CE6C77}" type="presParOf" srcId="{28CFB4B5-0ACF-408A-B2C9-0DCBB7DD27FE}" destId="{BA6A6020-BB21-4EBB-9140-297DA25D74FD}" srcOrd="1" destOrd="0" presId="urn:microsoft.com/office/officeart/2016/7/layout/VerticalDownArrowProcess"/>
    <dgm:cxn modelId="{2528666F-C14A-40E5-90FE-207A9AB5D79E}" type="presParOf" srcId="{FA59571A-4D84-4880-821D-7BFB7B058618}" destId="{E85D33BF-122F-4313-852A-70F22DA598AA}" srcOrd="1" destOrd="0" presId="urn:microsoft.com/office/officeart/2016/7/layout/VerticalDownArrowProcess"/>
    <dgm:cxn modelId="{68F10F07-9EA0-46B2-B78B-D4D4F2446A82}" type="presParOf" srcId="{FA59571A-4D84-4880-821D-7BFB7B058618}" destId="{E060F6E8-565E-42FE-B185-51372224FB54}" srcOrd="2" destOrd="0" presId="urn:microsoft.com/office/officeart/2016/7/layout/VerticalDownArrowProcess"/>
    <dgm:cxn modelId="{2783E63E-8255-4C57-A611-4EE11916883D}" type="presParOf" srcId="{E060F6E8-565E-42FE-B185-51372224FB54}" destId="{B498766E-B06D-4EF9-8FF6-D61EBA59C5F8}" srcOrd="0" destOrd="0" presId="urn:microsoft.com/office/officeart/2016/7/layout/VerticalDownArrowProcess"/>
    <dgm:cxn modelId="{E106119E-A62F-4A83-849C-605BDEFF2E21}" type="presParOf" srcId="{E060F6E8-565E-42FE-B185-51372224FB54}" destId="{71A2D04A-CE73-4C6C-9F60-96DCF98C0135}" srcOrd="1" destOrd="0" presId="urn:microsoft.com/office/officeart/2016/7/layout/VerticalDownArrowProcess"/>
    <dgm:cxn modelId="{F99357C7-2590-4064-B9E4-A80CF3EC4606}" type="presParOf" srcId="{E060F6E8-565E-42FE-B185-51372224FB54}" destId="{2F290196-298B-4ADB-8EC8-7CA410F2ABE8}" srcOrd="2" destOrd="0" presId="urn:microsoft.com/office/officeart/2016/7/layout/VerticalDownArrowProcess"/>
    <dgm:cxn modelId="{479091D4-40F1-4C6E-8864-3A1925EE84C0}" type="presParOf" srcId="{FA59571A-4D84-4880-821D-7BFB7B058618}" destId="{EBC00059-A495-4664-BF9F-9C3E8459B716}" srcOrd="3" destOrd="0" presId="urn:microsoft.com/office/officeart/2016/7/layout/VerticalDownArrowProcess"/>
    <dgm:cxn modelId="{DA2DBFC7-8CF8-49DB-AC69-05399172F0D4}" type="presParOf" srcId="{FA59571A-4D84-4880-821D-7BFB7B058618}" destId="{CD30CEC9-DB20-4756-B985-60AF138903B3}" srcOrd="4" destOrd="0" presId="urn:microsoft.com/office/officeart/2016/7/layout/VerticalDownArrowProcess"/>
    <dgm:cxn modelId="{ABF5B157-505C-46BC-A72F-1CD70F72A2DD}" type="presParOf" srcId="{CD30CEC9-DB20-4756-B985-60AF138903B3}" destId="{D9DF7697-FB5B-49DC-802D-38C755EEE5FD}" srcOrd="0" destOrd="0" presId="urn:microsoft.com/office/officeart/2016/7/layout/VerticalDownArrowProcess"/>
    <dgm:cxn modelId="{3CB5C819-2FA0-4FFE-BC4E-785E331BCA13}" type="presParOf" srcId="{CD30CEC9-DB20-4756-B985-60AF138903B3}" destId="{C1763748-FFB5-4118-A484-BE7C7D701609}" srcOrd="1" destOrd="0" presId="urn:microsoft.com/office/officeart/2016/7/layout/VerticalDownArrowProcess"/>
    <dgm:cxn modelId="{73F2BDFA-F7E2-4686-8213-3C769183D9A2}" type="presParOf" srcId="{CD30CEC9-DB20-4756-B985-60AF138903B3}" destId="{DA6883F2-1B97-4AB6-8DB5-A962713502B4}" srcOrd="2" destOrd="0" presId="urn:microsoft.com/office/officeart/2016/7/layout/VerticalDownArrowProcess"/>
    <dgm:cxn modelId="{D497F57A-EE2F-42E9-888E-319363279880}" type="presParOf" srcId="{FA59571A-4D84-4880-821D-7BFB7B058618}" destId="{4CD39FCF-74B8-4B22-9049-9B5CD1D9C801}" srcOrd="5" destOrd="0" presId="urn:microsoft.com/office/officeart/2016/7/layout/VerticalDownArrowProcess"/>
    <dgm:cxn modelId="{CEE61663-779A-4690-BCA4-16CD137A1A87}" type="presParOf" srcId="{FA59571A-4D84-4880-821D-7BFB7B058618}" destId="{D88A9819-9535-469F-90C6-2D53241D6C72}" srcOrd="6" destOrd="0" presId="urn:microsoft.com/office/officeart/2016/7/layout/VerticalDownArrowProcess"/>
    <dgm:cxn modelId="{F30FE441-8046-4DFD-B934-FE46290320D6}" type="presParOf" srcId="{D88A9819-9535-469F-90C6-2D53241D6C72}" destId="{6C513E87-2AFF-44BF-8D07-DAD7382E390D}" srcOrd="0" destOrd="0" presId="urn:microsoft.com/office/officeart/2016/7/layout/VerticalDownArrowProcess"/>
    <dgm:cxn modelId="{0C6A95F3-D8AF-4004-9535-02515C68142D}" type="presParOf" srcId="{D88A9819-9535-469F-90C6-2D53241D6C72}" destId="{3052E6BE-ACE8-40F3-ABA0-C38815422346}" srcOrd="1" destOrd="0" presId="urn:microsoft.com/office/officeart/2016/7/layout/VerticalDownArrowProcess"/>
    <dgm:cxn modelId="{1809AAF7-E645-4F42-AA50-78D022114708}" type="presParOf" srcId="{D88A9819-9535-469F-90C6-2D53241D6C72}" destId="{FF6F7354-EAA8-482A-867E-3DBF9FA7AD5D}" srcOrd="2" destOrd="0" presId="urn:microsoft.com/office/officeart/2016/7/layout/VerticalDownArrowProcess"/>
    <dgm:cxn modelId="{4BAB1911-48F5-4D8F-B261-D4FF357BE8F0}" type="presParOf" srcId="{FA59571A-4D84-4880-821D-7BFB7B058618}" destId="{38D1E222-327D-40BF-A049-7BC0C4A56DAA}" srcOrd="7" destOrd="0" presId="urn:microsoft.com/office/officeart/2016/7/layout/VerticalDownArrowProcess"/>
    <dgm:cxn modelId="{A2CEC1DC-467F-4965-B4AC-E1F053A8F96E}" type="presParOf" srcId="{FA59571A-4D84-4880-821D-7BFB7B058618}" destId="{D4D9E328-981D-4A78-A773-D21D2A269BBD}" srcOrd="8" destOrd="0" presId="urn:microsoft.com/office/officeart/2016/7/layout/VerticalDownArrowProcess"/>
    <dgm:cxn modelId="{547C7887-75EF-4D80-92C2-406044D746CF}" type="presParOf" srcId="{D4D9E328-981D-4A78-A773-D21D2A269BBD}" destId="{98093B06-BEE8-4D3D-A1CB-27F31DDF905D}" srcOrd="0" destOrd="0" presId="urn:microsoft.com/office/officeart/2016/7/layout/VerticalDownArrowProcess"/>
    <dgm:cxn modelId="{3DD8F8A8-9C8B-4262-B761-FF1A0687BCAA}" type="presParOf" srcId="{D4D9E328-981D-4A78-A773-D21D2A269BBD}" destId="{0C4299BE-8511-48DE-89E8-E030ECDF5586}" srcOrd="1" destOrd="0" presId="urn:microsoft.com/office/officeart/2016/7/layout/VerticalDownArrowProcess"/>
    <dgm:cxn modelId="{EB9CEF4C-38BD-40FD-A568-B93EEB9A78E0}" type="presParOf" srcId="{D4D9E328-981D-4A78-A773-D21D2A269BBD}" destId="{9ADDE9FD-3EC1-49ED-A54D-F6C20EB2CE02}"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A1D5AE-AD4E-437F-A4E6-2B95DD9B3480}" type="doc">
      <dgm:prSet loTypeId="urn:microsoft.com/office/officeart/2018/5/layout/IconLeaf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5837553A-F9D6-4FA5-8A71-0C9C9674104B}">
      <dgm:prSet/>
      <dgm:spPr/>
      <dgm:t>
        <a:bodyPr/>
        <a:lstStyle/>
        <a:p>
          <a:pPr>
            <a:lnSpc>
              <a:spcPct val="100000"/>
            </a:lnSpc>
            <a:defRPr cap="all"/>
          </a:pPr>
          <a:r>
            <a:rPr lang="en-US" b="0" i="0" baseline="0" dirty="0">
              <a:latin typeface="Segoe UI" panose="020B0502040204020203" pitchFamily="34" charset="0"/>
              <a:cs typeface="Segoe UI" panose="020B0502040204020203" pitchFamily="34" charset="0"/>
            </a:rPr>
            <a:t>Local police</a:t>
          </a:r>
          <a:endParaRPr lang="en-US" dirty="0">
            <a:latin typeface="Segoe UI" panose="020B0502040204020203" pitchFamily="34" charset="0"/>
            <a:cs typeface="Segoe UI" panose="020B0502040204020203" pitchFamily="34" charset="0"/>
          </a:endParaRPr>
        </a:p>
      </dgm:t>
    </dgm:pt>
    <dgm:pt modelId="{34FFE6B4-AF7F-45BA-8069-10DFA94EC843}" type="parTrans" cxnId="{EB86FC24-F61E-4CA4-8059-D7F0806E2B1C}">
      <dgm:prSet/>
      <dgm:spPr/>
      <dgm:t>
        <a:bodyPr/>
        <a:lstStyle/>
        <a:p>
          <a:endParaRPr lang="en-US"/>
        </a:p>
      </dgm:t>
    </dgm:pt>
    <dgm:pt modelId="{3C2DBC65-263E-455D-9981-2A92402C961C}" type="sibTrans" cxnId="{EB86FC24-F61E-4CA4-8059-D7F0806E2B1C}">
      <dgm:prSet/>
      <dgm:spPr/>
      <dgm:t>
        <a:bodyPr/>
        <a:lstStyle/>
        <a:p>
          <a:endParaRPr lang="en-US"/>
        </a:p>
      </dgm:t>
    </dgm:pt>
    <dgm:pt modelId="{D6033845-EC53-45EA-84E9-66BCBFEB61D2}">
      <dgm:prSet/>
      <dgm:spPr/>
      <dgm:t>
        <a:bodyPr/>
        <a:lstStyle/>
        <a:p>
          <a:pPr>
            <a:lnSpc>
              <a:spcPct val="100000"/>
            </a:lnSpc>
            <a:defRPr cap="all"/>
          </a:pPr>
          <a:r>
            <a:rPr lang="en-US" b="0" i="0" baseline="0" dirty="0">
              <a:latin typeface="Segoe UI" panose="020B0502040204020203" pitchFamily="34" charset="0"/>
              <a:cs typeface="Segoe UI" panose="020B0502040204020203" pitchFamily="34" charset="0"/>
            </a:rPr>
            <a:t>Child protective</a:t>
          </a:r>
          <a:endParaRPr lang="en-US" dirty="0">
            <a:latin typeface="Segoe UI" panose="020B0502040204020203" pitchFamily="34" charset="0"/>
            <a:cs typeface="Segoe UI" panose="020B0502040204020203" pitchFamily="34" charset="0"/>
          </a:endParaRPr>
        </a:p>
      </dgm:t>
    </dgm:pt>
    <dgm:pt modelId="{A3CE3B8F-773A-437F-9156-7644CBEB7B01}" type="parTrans" cxnId="{D7E324DC-5D65-4C7D-8CB1-724C04DD2572}">
      <dgm:prSet/>
      <dgm:spPr/>
      <dgm:t>
        <a:bodyPr/>
        <a:lstStyle/>
        <a:p>
          <a:endParaRPr lang="en-US"/>
        </a:p>
      </dgm:t>
    </dgm:pt>
    <dgm:pt modelId="{74FD726A-1848-4ECD-968A-8769C8B7B8F4}" type="sibTrans" cxnId="{D7E324DC-5D65-4C7D-8CB1-724C04DD2572}">
      <dgm:prSet/>
      <dgm:spPr/>
      <dgm:t>
        <a:bodyPr/>
        <a:lstStyle/>
        <a:p>
          <a:endParaRPr lang="en-US"/>
        </a:p>
      </dgm:t>
    </dgm:pt>
    <dgm:pt modelId="{EB16FB52-B261-46DC-AC69-01873B756168}" type="pres">
      <dgm:prSet presAssocID="{FEA1D5AE-AD4E-437F-A4E6-2B95DD9B3480}" presName="root" presStyleCnt="0">
        <dgm:presLayoutVars>
          <dgm:dir/>
          <dgm:resizeHandles val="exact"/>
        </dgm:presLayoutVars>
      </dgm:prSet>
      <dgm:spPr/>
    </dgm:pt>
    <dgm:pt modelId="{C2AFBB97-CDD9-46CE-8ED9-1D3533A8C3FD}" type="pres">
      <dgm:prSet presAssocID="{5837553A-F9D6-4FA5-8A71-0C9C9674104B}" presName="compNode" presStyleCnt="0"/>
      <dgm:spPr/>
    </dgm:pt>
    <dgm:pt modelId="{D408D322-9D83-43FE-A8BB-14CDF77CFFAE}" type="pres">
      <dgm:prSet presAssocID="{5837553A-F9D6-4FA5-8A71-0C9C9674104B}" presName="iconBgRect" presStyleLbl="bgShp" presStyleIdx="0" presStyleCnt="2"/>
      <dgm:spPr>
        <a:prstGeom prst="round2DiagRect">
          <a:avLst>
            <a:gd name="adj1" fmla="val 29727"/>
            <a:gd name="adj2" fmla="val 0"/>
          </a:avLst>
        </a:prstGeom>
      </dgm:spPr>
    </dgm:pt>
    <dgm:pt modelId="{243F15AB-3040-4E17-98EB-7D17FF41BA2B}" type="pres">
      <dgm:prSet presAssocID="{5837553A-F9D6-4FA5-8A71-0C9C967410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xi"/>
        </a:ext>
      </dgm:extLst>
    </dgm:pt>
    <dgm:pt modelId="{AD18EB11-D5BE-43BF-9C5D-71368E65EBB8}" type="pres">
      <dgm:prSet presAssocID="{5837553A-F9D6-4FA5-8A71-0C9C9674104B}" presName="spaceRect" presStyleCnt="0"/>
      <dgm:spPr/>
    </dgm:pt>
    <dgm:pt modelId="{3CD5ADA2-2DD5-4017-AA65-BA05DACC41B0}" type="pres">
      <dgm:prSet presAssocID="{5837553A-F9D6-4FA5-8A71-0C9C9674104B}" presName="textRect" presStyleLbl="revTx" presStyleIdx="0" presStyleCnt="2" custLinFactNeighborX="-279" custLinFactNeighborY="-56340">
        <dgm:presLayoutVars>
          <dgm:chMax val="1"/>
          <dgm:chPref val="1"/>
        </dgm:presLayoutVars>
      </dgm:prSet>
      <dgm:spPr/>
    </dgm:pt>
    <dgm:pt modelId="{09566942-1DB3-4D38-BEA9-ACAA212A5ADF}" type="pres">
      <dgm:prSet presAssocID="{3C2DBC65-263E-455D-9981-2A92402C961C}" presName="sibTrans" presStyleCnt="0"/>
      <dgm:spPr/>
    </dgm:pt>
    <dgm:pt modelId="{D3415BFB-4BCD-4DAB-8750-3082732EDBDB}" type="pres">
      <dgm:prSet presAssocID="{D6033845-EC53-45EA-84E9-66BCBFEB61D2}" presName="compNode" presStyleCnt="0"/>
      <dgm:spPr/>
    </dgm:pt>
    <dgm:pt modelId="{1E3C74D0-E62B-4866-90F2-722AEA5E2B96}" type="pres">
      <dgm:prSet presAssocID="{D6033845-EC53-45EA-84E9-66BCBFEB61D2}" presName="iconBgRect" presStyleLbl="bgShp" presStyleIdx="1" presStyleCnt="2"/>
      <dgm:spPr>
        <a:prstGeom prst="round2DiagRect">
          <a:avLst>
            <a:gd name="adj1" fmla="val 29727"/>
            <a:gd name="adj2" fmla="val 0"/>
          </a:avLst>
        </a:prstGeom>
      </dgm:spPr>
    </dgm:pt>
    <dgm:pt modelId="{7DAA46FD-382D-42F7-B117-710ECF7533FD}" type="pres">
      <dgm:prSet presAssocID="{D6033845-EC53-45EA-84E9-66BCBFEB61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ent and Child"/>
        </a:ext>
      </dgm:extLst>
    </dgm:pt>
    <dgm:pt modelId="{FC39AD4A-E103-4CC2-8A8F-8657A26B8D3B}" type="pres">
      <dgm:prSet presAssocID="{D6033845-EC53-45EA-84E9-66BCBFEB61D2}" presName="spaceRect" presStyleCnt="0"/>
      <dgm:spPr/>
    </dgm:pt>
    <dgm:pt modelId="{E9F7388E-769A-4895-8420-C4D24D37C2C5}" type="pres">
      <dgm:prSet presAssocID="{D6033845-EC53-45EA-84E9-66BCBFEB61D2}" presName="textRect" presStyleLbl="revTx" presStyleIdx="1" presStyleCnt="2" custLinFactNeighborX="-279" custLinFactNeighborY="-53124">
        <dgm:presLayoutVars>
          <dgm:chMax val="1"/>
          <dgm:chPref val="1"/>
        </dgm:presLayoutVars>
      </dgm:prSet>
      <dgm:spPr/>
    </dgm:pt>
  </dgm:ptLst>
  <dgm:cxnLst>
    <dgm:cxn modelId="{EB86FC24-F61E-4CA4-8059-D7F0806E2B1C}" srcId="{FEA1D5AE-AD4E-437F-A4E6-2B95DD9B3480}" destId="{5837553A-F9D6-4FA5-8A71-0C9C9674104B}" srcOrd="0" destOrd="0" parTransId="{34FFE6B4-AF7F-45BA-8069-10DFA94EC843}" sibTransId="{3C2DBC65-263E-455D-9981-2A92402C961C}"/>
    <dgm:cxn modelId="{4D674739-E5B7-4BED-8AFB-C96F27541B1A}" type="presOf" srcId="{FEA1D5AE-AD4E-437F-A4E6-2B95DD9B3480}" destId="{EB16FB52-B261-46DC-AC69-01873B756168}" srcOrd="0" destOrd="0" presId="urn:microsoft.com/office/officeart/2018/5/layout/IconLeafLabelList"/>
    <dgm:cxn modelId="{62537E44-27BF-4217-B322-3025B206682D}" type="presOf" srcId="{D6033845-EC53-45EA-84E9-66BCBFEB61D2}" destId="{E9F7388E-769A-4895-8420-C4D24D37C2C5}" srcOrd="0" destOrd="0" presId="urn:microsoft.com/office/officeart/2018/5/layout/IconLeafLabelList"/>
    <dgm:cxn modelId="{D7E324DC-5D65-4C7D-8CB1-724C04DD2572}" srcId="{FEA1D5AE-AD4E-437F-A4E6-2B95DD9B3480}" destId="{D6033845-EC53-45EA-84E9-66BCBFEB61D2}" srcOrd="1" destOrd="0" parTransId="{A3CE3B8F-773A-437F-9156-7644CBEB7B01}" sibTransId="{74FD726A-1848-4ECD-968A-8769C8B7B8F4}"/>
    <dgm:cxn modelId="{912309E8-83EE-4DB9-BDA6-E3EC64E0EF75}" type="presOf" srcId="{5837553A-F9D6-4FA5-8A71-0C9C9674104B}" destId="{3CD5ADA2-2DD5-4017-AA65-BA05DACC41B0}" srcOrd="0" destOrd="0" presId="urn:microsoft.com/office/officeart/2018/5/layout/IconLeafLabelList"/>
    <dgm:cxn modelId="{A2D1FF1E-827B-48BB-AE04-B02D877F36EA}" type="presParOf" srcId="{EB16FB52-B261-46DC-AC69-01873B756168}" destId="{C2AFBB97-CDD9-46CE-8ED9-1D3533A8C3FD}" srcOrd="0" destOrd="0" presId="urn:microsoft.com/office/officeart/2018/5/layout/IconLeafLabelList"/>
    <dgm:cxn modelId="{E9664A3C-78F4-4799-8C40-0B08CD6F760C}" type="presParOf" srcId="{C2AFBB97-CDD9-46CE-8ED9-1D3533A8C3FD}" destId="{D408D322-9D83-43FE-A8BB-14CDF77CFFAE}" srcOrd="0" destOrd="0" presId="urn:microsoft.com/office/officeart/2018/5/layout/IconLeafLabelList"/>
    <dgm:cxn modelId="{3AC13AA8-3552-4FC5-9678-9704ADE8B592}" type="presParOf" srcId="{C2AFBB97-CDD9-46CE-8ED9-1D3533A8C3FD}" destId="{243F15AB-3040-4E17-98EB-7D17FF41BA2B}" srcOrd="1" destOrd="0" presId="urn:microsoft.com/office/officeart/2018/5/layout/IconLeafLabelList"/>
    <dgm:cxn modelId="{E991EA2A-7576-4593-9E0A-836AA5BA95A4}" type="presParOf" srcId="{C2AFBB97-CDD9-46CE-8ED9-1D3533A8C3FD}" destId="{AD18EB11-D5BE-43BF-9C5D-71368E65EBB8}" srcOrd="2" destOrd="0" presId="urn:microsoft.com/office/officeart/2018/5/layout/IconLeafLabelList"/>
    <dgm:cxn modelId="{308AE853-5122-4BEB-827D-C881DE777D81}" type="presParOf" srcId="{C2AFBB97-CDD9-46CE-8ED9-1D3533A8C3FD}" destId="{3CD5ADA2-2DD5-4017-AA65-BA05DACC41B0}" srcOrd="3" destOrd="0" presId="urn:microsoft.com/office/officeart/2018/5/layout/IconLeafLabelList"/>
    <dgm:cxn modelId="{7275BE70-ABFB-4081-8B0A-68AD2497C334}" type="presParOf" srcId="{EB16FB52-B261-46DC-AC69-01873B756168}" destId="{09566942-1DB3-4D38-BEA9-ACAA212A5ADF}" srcOrd="1" destOrd="0" presId="urn:microsoft.com/office/officeart/2018/5/layout/IconLeafLabelList"/>
    <dgm:cxn modelId="{E818C2BD-EFF3-4EC5-B082-529698F52BDF}" type="presParOf" srcId="{EB16FB52-B261-46DC-AC69-01873B756168}" destId="{D3415BFB-4BCD-4DAB-8750-3082732EDBDB}" srcOrd="2" destOrd="0" presId="urn:microsoft.com/office/officeart/2018/5/layout/IconLeafLabelList"/>
    <dgm:cxn modelId="{2E985D04-CD60-41FD-814F-BAD1C8ECD457}" type="presParOf" srcId="{D3415BFB-4BCD-4DAB-8750-3082732EDBDB}" destId="{1E3C74D0-E62B-4866-90F2-722AEA5E2B96}" srcOrd="0" destOrd="0" presId="urn:microsoft.com/office/officeart/2018/5/layout/IconLeafLabelList"/>
    <dgm:cxn modelId="{F9D43F3E-ECFE-448E-A515-C616DDC1F614}" type="presParOf" srcId="{D3415BFB-4BCD-4DAB-8750-3082732EDBDB}" destId="{7DAA46FD-382D-42F7-B117-710ECF7533FD}" srcOrd="1" destOrd="0" presId="urn:microsoft.com/office/officeart/2018/5/layout/IconLeafLabelList"/>
    <dgm:cxn modelId="{1C510356-4959-4F57-9065-7C072011B226}" type="presParOf" srcId="{D3415BFB-4BCD-4DAB-8750-3082732EDBDB}" destId="{FC39AD4A-E103-4CC2-8A8F-8657A26B8D3B}" srcOrd="2" destOrd="0" presId="urn:microsoft.com/office/officeart/2018/5/layout/IconLeafLabelList"/>
    <dgm:cxn modelId="{870AD02E-361C-4D10-997B-3F4259EB5ECC}" type="presParOf" srcId="{D3415BFB-4BCD-4DAB-8750-3082732EDBDB}" destId="{E9F7388E-769A-4895-8420-C4D24D37C2C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78CD43-E8D6-4A85-92E6-DE93FFFD911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482ED41-F727-4B0F-B133-FF0978BEBA6A}">
      <dgm:prSet/>
      <dgm:spPr/>
      <dgm:t>
        <a:bodyPr/>
        <a:lstStyle/>
        <a:p>
          <a:r>
            <a:rPr lang="en-US" dirty="0"/>
            <a:t>Labor &amp; Sex</a:t>
          </a:r>
        </a:p>
      </dgm:t>
    </dgm:pt>
    <dgm:pt modelId="{BECAEC96-033E-4756-BBF3-5F57B78803DD}" type="parTrans" cxnId="{930A172D-636E-4431-8C0B-98C61592BAE3}">
      <dgm:prSet/>
      <dgm:spPr/>
      <dgm:t>
        <a:bodyPr/>
        <a:lstStyle/>
        <a:p>
          <a:endParaRPr lang="en-US"/>
        </a:p>
      </dgm:t>
    </dgm:pt>
    <dgm:pt modelId="{8C7F6566-0B91-4F2A-A31F-4BE24A863752}" type="sibTrans" cxnId="{930A172D-636E-4431-8C0B-98C61592BAE3}">
      <dgm:prSet phldrT="1"/>
      <dgm:spPr/>
      <dgm:t>
        <a:bodyPr/>
        <a:lstStyle/>
        <a:p>
          <a:endParaRPr lang="en-US"/>
        </a:p>
      </dgm:t>
    </dgm:pt>
    <dgm:pt modelId="{0449CBBA-1FB5-429C-BD45-ECE7DEFEC89F}">
      <dgm:prSet/>
      <dgm:spPr/>
      <dgm:t>
        <a:bodyPr/>
        <a:lstStyle/>
        <a:p>
          <a:r>
            <a:rPr lang="en-US" dirty="0"/>
            <a:t>USC &amp; Foreign National Victims</a:t>
          </a:r>
        </a:p>
      </dgm:t>
    </dgm:pt>
    <dgm:pt modelId="{6ACBEB75-6966-4AB0-8F0E-42C8C7135C52}" type="parTrans" cxnId="{14E622A3-E8D0-4C6D-A69D-9FC6E5231649}">
      <dgm:prSet/>
      <dgm:spPr/>
      <dgm:t>
        <a:bodyPr/>
        <a:lstStyle/>
        <a:p>
          <a:endParaRPr lang="en-US"/>
        </a:p>
      </dgm:t>
    </dgm:pt>
    <dgm:pt modelId="{01F94578-E919-43B7-9430-070A2E2CC813}" type="sibTrans" cxnId="{14E622A3-E8D0-4C6D-A69D-9FC6E5231649}">
      <dgm:prSet phldrT="2"/>
      <dgm:spPr/>
      <dgm:t>
        <a:bodyPr/>
        <a:lstStyle/>
        <a:p>
          <a:endParaRPr lang="en-US"/>
        </a:p>
      </dgm:t>
    </dgm:pt>
    <dgm:pt modelId="{C92BF270-0C29-42BD-9657-06D182135D92}">
      <dgm:prSet/>
      <dgm:spPr/>
      <dgm:t>
        <a:bodyPr/>
        <a:lstStyle/>
        <a:p>
          <a:r>
            <a:rPr lang="en-US" dirty="0"/>
            <a:t>Referrals to </a:t>
          </a:r>
          <a:r>
            <a:rPr lang="en-US" b="0" dirty="0"/>
            <a:t>775-0026 ext. 1334</a:t>
          </a:r>
        </a:p>
      </dgm:t>
    </dgm:pt>
    <dgm:pt modelId="{D0D765BF-3EB2-4FAE-A3A1-C1ED1182DBF3}" type="parTrans" cxnId="{F5D7933E-CA22-43F2-BF52-EFAC33763C21}">
      <dgm:prSet/>
      <dgm:spPr/>
      <dgm:t>
        <a:bodyPr/>
        <a:lstStyle/>
        <a:p>
          <a:endParaRPr lang="en-US"/>
        </a:p>
      </dgm:t>
    </dgm:pt>
    <dgm:pt modelId="{B78F501A-FFA9-4B59-8B90-A15AEC31AF49}" type="sibTrans" cxnId="{F5D7933E-CA22-43F2-BF52-EFAC33763C21}">
      <dgm:prSet phldrT="3"/>
      <dgm:spPr/>
      <dgm:t>
        <a:bodyPr/>
        <a:lstStyle/>
        <a:p>
          <a:endParaRPr lang="en-US"/>
        </a:p>
      </dgm:t>
    </dgm:pt>
    <dgm:pt modelId="{2DF1A4E2-3EA3-4EDA-B1AD-648A34837AFA}" type="pres">
      <dgm:prSet presAssocID="{DB78CD43-E8D6-4A85-92E6-DE93FFFD911F}" presName="diagram" presStyleCnt="0">
        <dgm:presLayoutVars>
          <dgm:dir/>
          <dgm:resizeHandles val="exact"/>
        </dgm:presLayoutVars>
      </dgm:prSet>
      <dgm:spPr/>
    </dgm:pt>
    <dgm:pt modelId="{7DFB1406-3BA9-4E8D-B332-527D78A6B12F}" type="pres">
      <dgm:prSet presAssocID="{6482ED41-F727-4B0F-B133-FF0978BEBA6A}" presName="node" presStyleLbl="node1" presStyleIdx="0" presStyleCnt="3">
        <dgm:presLayoutVars>
          <dgm:bulletEnabled val="1"/>
        </dgm:presLayoutVars>
      </dgm:prSet>
      <dgm:spPr/>
    </dgm:pt>
    <dgm:pt modelId="{75DFC138-B6E0-4F88-8B0C-248BC1DEE9FB}" type="pres">
      <dgm:prSet presAssocID="{8C7F6566-0B91-4F2A-A31F-4BE24A863752}" presName="sibTrans" presStyleCnt="0"/>
      <dgm:spPr/>
    </dgm:pt>
    <dgm:pt modelId="{7CEBC78B-B10D-4901-B3C7-96D30ECCE888}" type="pres">
      <dgm:prSet presAssocID="{0449CBBA-1FB5-429C-BD45-ECE7DEFEC89F}" presName="node" presStyleLbl="node1" presStyleIdx="1" presStyleCnt="3">
        <dgm:presLayoutVars>
          <dgm:bulletEnabled val="1"/>
        </dgm:presLayoutVars>
      </dgm:prSet>
      <dgm:spPr/>
    </dgm:pt>
    <dgm:pt modelId="{F210FE44-ACAA-41E0-BD5D-90921774A114}" type="pres">
      <dgm:prSet presAssocID="{01F94578-E919-43B7-9430-070A2E2CC813}" presName="sibTrans" presStyleCnt="0"/>
      <dgm:spPr/>
    </dgm:pt>
    <dgm:pt modelId="{6C2701CA-2BB4-4D09-AE29-19E058568C5A}" type="pres">
      <dgm:prSet presAssocID="{C92BF270-0C29-42BD-9657-06D182135D92}" presName="node" presStyleLbl="node1" presStyleIdx="2" presStyleCnt="3">
        <dgm:presLayoutVars>
          <dgm:bulletEnabled val="1"/>
        </dgm:presLayoutVars>
      </dgm:prSet>
      <dgm:spPr/>
    </dgm:pt>
  </dgm:ptLst>
  <dgm:cxnLst>
    <dgm:cxn modelId="{53D85503-2398-4913-9100-EF25DF72B371}" type="presOf" srcId="{6482ED41-F727-4B0F-B133-FF0978BEBA6A}" destId="{7DFB1406-3BA9-4E8D-B332-527D78A6B12F}" srcOrd="0" destOrd="0" presId="urn:microsoft.com/office/officeart/2005/8/layout/default"/>
    <dgm:cxn modelId="{8067972B-381B-443D-960B-FD1FB309549C}" type="presOf" srcId="{DB78CD43-E8D6-4A85-92E6-DE93FFFD911F}" destId="{2DF1A4E2-3EA3-4EDA-B1AD-648A34837AFA}" srcOrd="0" destOrd="0" presId="urn:microsoft.com/office/officeart/2005/8/layout/default"/>
    <dgm:cxn modelId="{930A172D-636E-4431-8C0B-98C61592BAE3}" srcId="{DB78CD43-E8D6-4A85-92E6-DE93FFFD911F}" destId="{6482ED41-F727-4B0F-B133-FF0978BEBA6A}" srcOrd="0" destOrd="0" parTransId="{BECAEC96-033E-4756-BBF3-5F57B78803DD}" sibTransId="{8C7F6566-0B91-4F2A-A31F-4BE24A863752}"/>
    <dgm:cxn modelId="{F5D7933E-CA22-43F2-BF52-EFAC33763C21}" srcId="{DB78CD43-E8D6-4A85-92E6-DE93FFFD911F}" destId="{C92BF270-0C29-42BD-9657-06D182135D92}" srcOrd="2" destOrd="0" parTransId="{D0D765BF-3EB2-4FAE-A3A1-C1ED1182DBF3}" sibTransId="{B78F501A-FFA9-4B59-8B90-A15AEC31AF49}"/>
    <dgm:cxn modelId="{14E622A3-E8D0-4C6D-A69D-9FC6E5231649}" srcId="{DB78CD43-E8D6-4A85-92E6-DE93FFFD911F}" destId="{0449CBBA-1FB5-429C-BD45-ECE7DEFEC89F}" srcOrd="1" destOrd="0" parTransId="{6ACBEB75-6966-4AB0-8F0E-42C8C7135C52}" sibTransId="{01F94578-E919-43B7-9430-070A2E2CC813}"/>
    <dgm:cxn modelId="{337FBFB0-D79B-43CB-B7D0-DCDD2107A902}" type="presOf" srcId="{0449CBBA-1FB5-429C-BD45-ECE7DEFEC89F}" destId="{7CEBC78B-B10D-4901-B3C7-96D30ECCE888}" srcOrd="0" destOrd="0" presId="urn:microsoft.com/office/officeart/2005/8/layout/default"/>
    <dgm:cxn modelId="{E24713C8-FBF8-4FD4-8873-E1559F964D99}" type="presOf" srcId="{C92BF270-0C29-42BD-9657-06D182135D92}" destId="{6C2701CA-2BB4-4D09-AE29-19E058568C5A}" srcOrd="0" destOrd="0" presId="urn:microsoft.com/office/officeart/2005/8/layout/default"/>
    <dgm:cxn modelId="{FD2D616B-289D-46A9-B4DE-37AFCBB8C2F0}" type="presParOf" srcId="{2DF1A4E2-3EA3-4EDA-B1AD-648A34837AFA}" destId="{7DFB1406-3BA9-4E8D-B332-527D78A6B12F}" srcOrd="0" destOrd="0" presId="urn:microsoft.com/office/officeart/2005/8/layout/default"/>
    <dgm:cxn modelId="{50929A07-9DEA-47ED-BCFF-B215847B134A}" type="presParOf" srcId="{2DF1A4E2-3EA3-4EDA-B1AD-648A34837AFA}" destId="{75DFC138-B6E0-4F88-8B0C-248BC1DEE9FB}" srcOrd="1" destOrd="0" presId="urn:microsoft.com/office/officeart/2005/8/layout/default"/>
    <dgm:cxn modelId="{C03D77A4-E9B1-4D09-81F2-1DC53E9647F7}" type="presParOf" srcId="{2DF1A4E2-3EA3-4EDA-B1AD-648A34837AFA}" destId="{7CEBC78B-B10D-4901-B3C7-96D30ECCE888}" srcOrd="2" destOrd="0" presId="urn:microsoft.com/office/officeart/2005/8/layout/default"/>
    <dgm:cxn modelId="{84C277C6-801D-4723-ACAF-66A543F34BBB}" type="presParOf" srcId="{2DF1A4E2-3EA3-4EDA-B1AD-648A34837AFA}" destId="{F210FE44-ACAA-41E0-BD5D-90921774A114}" srcOrd="3" destOrd="0" presId="urn:microsoft.com/office/officeart/2005/8/layout/default"/>
    <dgm:cxn modelId="{B95A9EB9-F8CD-4A2A-AECA-33BEE7CE3161}" type="presParOf" srcId="{2DF1A4E2-3EA3-4EDA-B1AD-648A34837AFA}" destId="{6C2701CA-2BB4-4D09-AE29-19E058568C5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48EA02-C3A5-4641-BFE6-85147B453181}" type="doc">
      <dgm:prSet loTypeId="urn:microsoft.com/office/officeart/2018/5/layout/CenteredIconLabelDescriptionList" loCatId="icon" qsTypeId="urn:microsoft.com/office/officeart/2005/8/quickstyle/simple4" qsCatId="simple" csTypeId="urn:microsoft.com/office/officeart/2018/5/colors/Iconchunking_neutralbg_accent3_2" csCatId="accent3" phldr="1"/>
      <dgm:spPr/>
      <dgm:t>
        <a:bodyPr/>
        <a:lstStyle/>
        <a:p>
          <a:endParaRPr lang="en-US"/>
        </a:p>
      </dgm:t>
    </dgm:pt>
    <dgm:pt modelId="{EE93F549-AF7D-45FE-A173-5751BDCD9537}">
      <dgm:prSet/>
      <dgm:spPr/>
      <dgm:t>
        <a:bodyPr/>
        <a:lstStyle/>
        <a:p>
          <a:pPr>
            <a:lnSpc>
              <a:spcPct val="100000"/>
            </a:lnSpc>
            <a:defRPr b="1"/>
          </a:pPr>
          <a:r>
            <a:rPr lang="en-US" dirty="0">
              <a:latin typeface="Segoe UI" panose="020B0502040204020203" pitchFamily="34" charset="0"/>
              <a:cs typeface="Segoe UI" panose="020B0502040204020203" pitchFamily="34" charset="0"/>
            </a:rPr>
            <a:t>Your organization and the needs of survivors handout</a:t>
          </a:r>
        </a:p>
      </dgm:t>
    </dgm:pt>
    <dgm:pt modelId="{E187D7BE-C54F-45FB-817F-EE5B8F53A51C}" type="parTrans" cxnId="{71426E23-A3AE-4719-AA05-1F2B6723E502}">
      <dgm:prSet/>
      <dgm:spPr/>
      <dgm:t>
        <a:bodyPr/>
        <a:lstStyle/>
        <a:p>
          <a:endParaRPr lang="en-US"/>
        </a:p>
      </dgm:t>
    </dgm:pt>
    <dgm:pt modelId="{FF11503E-D669-4C6D-A018-096B9C23F93C}" type="sibTrans" cxnId="{71426E23-A3AE-4719-AA05-1F2B6723E502}">
      <dgm:prSet/>
      <dgm:spPr/>
      <dgm:t>
        <a:bodyPr/>
        <a:lstStyle/>
        <a:p>
          <a:endParaRPr lang="en-US"/>
        </a:p>
      </dgm:t>
    </dgm:pt>
    <dgm:pt modelId="{A9FDC840-9515-4624-8AB0-939962A14D70}">
      <dgm:prSet custT="1"/>
      <dgm:spPr/>
      <dgm:t>
        <a:bodyPr/>
        <a:lstStyle/>
        <a:p>
          <a:pPr>
            <a:lnSpc>
              <a:spcPct val="100000"/>
            </a:lnSpc>
            <a:defRPr b="1"/>
          </a:pPr>
          <a:r>
            <a:rPr lang="en-US" sz="1600" kern="1200" dirty="0">
              <a:latin typeface="Segoe UI" panose="020B0502040204020203" pitchFamily="34" charset="0"/>
              <a:cs typeface="Segoe UI" panose="020B0502040204020203" pitchFamily="34" charset="0"/>
            </a:rPr>
            <a:t>In small groups, fill in the last column:</a:t>
          </a:r>
          <a:endParaRPr lang="en-US" sz="1600" b="1"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gm:t>
    </dgm:pt>
    <dgm:pt modelId="{FA353245-E49B-49A3-ADDF-C9C30E42562C}" type="parTrans" cxnId="{D48E7A21-05C2-42A6-95EA-4AACD0F0E14E}">
      <dgm:prSet/>
      <dgm:spPr/>
      <dgm:t>
        <a:bodyPr/>
        <a:lstStyle/>
        <a:p>
          <a:endParaRPr lang="en-US"/>
        </a:p>
      </dgm:t>
    </dgm:pt>
    <dgm:pt modelId="{C350D6D2-FCCA-48B3-9702-AD4C5FFE3BCE}" type="sibTrans" cxnId="{D48E7A21-05C2-42A6-95EA-4AACD0F0E14E}">
      <dgm:prSet/>
      <dgm:spPr/>
      <dgm:t>
        <a:bodyPr/>
        <a:lstStyle/>
        <a:p>
          <a:endParaRPr lang="en-US"/>
        </a:p>
      </dgm:t>
    </dgm:pt>
    <dgm:pt modelId="{2026DDA0-EC2F-4753-BD71-A8C3FC70AAC9}">
      <dgm:prSet custT="1"/>
      <dgm:spPr/>
      <dgm:t>
        <a:bodyPr/>
        <a:lstStyle/>
        <a:p>
          <a:pPr>
            <a:lnSpc>
              <a:spcPct val="100000"/>
            </a:lnSpc>
          </a:pPr>
          <a:r>
            <a:rPr lang="en-US" sz="1600" kern="1200" dirty="0">
              <a:latin typeface="Segoe UI" panose="020B0502040204020203" pitchFamily="34" charset="0"/>
              <a:cs typeface="Segoe UI" panose="020B0502040204020203" pitchFamily="34" charset="0"/>
            </a:rPr>
            <a:t>What are the continued conversations your organization can have to better identify and meet the needs of survivors?</a:t>
          </a:r>
          <a:endParaRPr lang="en-US" sz="16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gm:t>
    </dgm:pt>
    <dgm:pt modelId="{18794CCB-C20B-4ACB-899E-2D0D48DB0490}" type="parTrans" cxnId="{6BBF77A1-FE91-4B25-B308-64C566EAB8C9}">
      <dgm:prSet/>
      <dgm:spPr/>
      <dgm:t>
        <a:bodyPr/>
        <a:lstStyle/>
        <a:p>
          <a:endParaRPr lang="en-US"/>
        </a:p>
      </dgm:t>
    </dgm:pt>
    <dgm:pt modelId="{22470733-E532-4D75-9D79-B27496B5728A}" type="sibTrans" cxnId="{6BBF77A1-FE91-4B25-B308-64C566EAB8C9}">
      <dgm:prSet/>
      <dgm:spPr/>
      <dgm:t>
        <a:bodyPr/>
        <a:lstStyle/>
        <a:p>
          <a:endParaRPr lang="en-US"/>
        </a:p>
      </dgm:t>
    </dgm:pt>
    <dgm:pt modelId="{561003BE-640E-4948-945E-E9EB8C683865}" type="pres">
      <dgm:prSet presAssocID="{9548EA02-C3A5-4641-BFE6-85147B453181}" presName="root" presStyleCnt="0">
        <dgm:presLayoutVars>
          <dgm:dir/>
          <dgm:resizeHandles val="exact"/>
        </dgm:presLayoutVars>
      </dgm:prSet>
      <dgm:spPr/>
    </dgm:pt>
    <dgm:pt modelId="{CD0A7386-C5D3-428D-8FBB-F9E8D90D4C0E}" type="pres">
      <dgm:prSet presAssocID="{EE93F549-AF7D-45FE-A173-5751BDCD9537}" presName="compNode" presStyleCnt="0"/>
      <dgm:spPr/>
    </dgm:pt>
    <dgm:pt modelId="{989BC639-CAAC-4318-BE33-A6327C1EC9DE}" type="pres">
      <dgm:prSet presAssocID="{EE93F549-AF7D-45FE-A173-5751BDCD9537}" presName="iconRect" presStyleLbl="node1" presStyleIdx="0" presStyleCnt="2" custLinFactNeighborX="140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B9E27374-3026-4C4D-B742-FA4E02962F0D}" type="pres">
      <dgm:prSet presAssocID="{EE93F549-AF7D-45FE-A173-5751BDCD9537}" presName="iconSpace" presStyleCnt="0"/>
      <dgm:spPr/>
    </dgm:pt>
    <dgm:pt modelId="{8509ECA8-38D8-4DD0-9CC8-E2902D2176B1}" type="pres">
      <dgm:prSet presAssocID="{EE93F549-AF7D-45FE-A173-5751BDCD9537}" presName="parTx" presStyleLbl="revTx" presStyleIdx="0" presStyleCnt="4" custScaleX="85985" custLinFactNeighborX="14496">
        <dgm:presLayoutVars>
          <dgm:chMax val="0"/>
          <dgm:chPref val="0"/>
        </dgm:presLayoutVars>
      </dgm:prSet>
      <dgm:spPr/>
    </dgm:pt>
    <dgm:pt modelId="{CE1884EF-FE1F-4438-98A2-B2144D0E006C}" type="pres">
      <dgm:prSet presAssocID="{EE93F549-AF7D-45FE-A173-5751BDCD9537}" presName="txSpace" presStyleCnt="0"/>
      <dgm:spPr/>
    </dgm:pt>
    <dgm:pt modelId="{AF7BE1EB-38D9-46DC-ABB3-E6A120025F2A}" type="pres">
      <dgm:prSet presAssocID="{EE93F549-AF7D-45FE-A173-5751BDCD9537}" presName="desTx" presStyleLbl="revTx" presStyleIdx="1" presStyleCnt="4">
        <dgm:presLayoutVars/>
      </dgm:prSet>
      <dgm:spPr/>
    </dgm:pt>
    <dgm:pt modelId="{F63193AF-BC4D-4F8E-A039-3E6C927F85CF}" type="pres">
      <dgm:prSet presAssocID="{FF11503E-D669-4C6D-A018-096B9C23F93C}" presName="sibTrans" presStyleCnt="0"/>
      <dgm:spPr/>
    </dgm:pt>
    <dgm:pt modelId="{BD4828BD-559B-4A7E-98D8-1AEC6E3292B9}" type="pres">
      <dgm:prSet presAssocID="{A9FDC840-9515-4624-8AB0-939962A14D70}" presName="compNode" presStyleCnt="0"/>
      <dgm:spPr/>
    </dgm:pt>
    <dgm:pt modelId="{A1A3A4A3-64DE-4E72-87A4-562728E5C008}" type="pres">
      <dgm:prSet presAssocID="{A9FDC840-9515-4624-8AB0-939962A14D70}" presName="iconRect" presStyleLbl="node1" presStyleIdx="1" presStyleCnt="2" custLinFactNeighborY="-877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7B81A15-7FE9-4284-924C-DD9FB87E4AFC}" type="pres">
      <dgm:prSet presAssocID="{A9FDC840-9515-4624-8AB0-939962A14D70}" presName="iconSpace" presStyleCnt="0"/>
      <dgm:spPr/>
    </dgm:pt>
    <dgm:pt modelId="{E781FBDF-3FD4-4ED4-AA84-3A52CB836973}" type="pres">
      <dgm:prSet presAssocID="{A9FDC840-9515-4624-8AB0-939962A14D70}" presName="parTx" presStyleLbl="revTx" presStyleIdx="2" presStyleCnt="4" custScaleX="68195" custLinFactNeighborX="29101" custLinFactNeighborY="-21194">
        <dgm:presLayoutVars>
          <dgm:chMax val="0"/>
          <dgm:chPref val="0"/>
        </dgm:presLayoutVars>
      </dgm:prSet>
      <dgm:spPr/>
    </dgm:pt>
    <dgm:pt modelId="{8F841454-5D0D-44A3-9EA9-A152AA477036}" type="pres">
      <dgm:prSet presAssocID="{A9FDC840-9515-4624-8AB0-939962A14D70}" presName="txSpace" presStyleCnt="0"/>
      <dgm:spPr/>
    </dgm:pt>
    <dgm:pt modelId="{AB9651C7-7BF1-4240-85DB-B152C4413D28}" type="pres">
      <dgm:prSet presAssocID="{A9FDC840-9515-4624-8AB0-939962A14D70}" presName="desTx" presStyleLbl="revTx" presStyleIdx="3" presStyleCnt="4" custScaleX="94004" custLinFactY="-5649795" custLinFactNeighborX="4327" custLinFactNeighborY="-5700000">
        <dgm:presLayoutVars/>
      </dgm:prSet>
      <dgm:spPr/>
    </dgm:pt>
  </dgm:ptLst>
  <dgm:cxnLst>
    <dgm:cxn modelId="{D48E7A21-05C2-42A6-95EA-4AACD0F0E14E}" srcId="{9548EA02-C3A5-4641-BFE6-85147B453181}" destId="{A9FDC840-9515-4624-8AB0-939962A14D70}" srcOrd="1" destOrd="0" parTransId="{FA353245-E49B-49A3-ADDF-C9C30E42562C}" sibTransId="{C350D6D2-FCCA-48B3-9702-AD4C5FFE3BCE}"/>
    <dgm:cxn modelId="{71426E23-A3AE-4719-AA05-1F2B6723E502}" srcId="{9548EA02-C3A5-4641-BFE6-85147B453181}" destId="{EE93F549-AF7D-45FE-A173-5751BDCD9537}" srcOrd="0" destOrd="0" parTransId="{E187D7BE-C54F-45FB-817F-EE5B8F53A51C}" sibTransId="{FF11503E-D669-4C6D-A018-096B9C23F93C}"/>
    <dgm:cxn modelId="{3ED19860-B593-4FE7-91EB-6CAC49665DBB}" type="presOf" srcId="{2026DDA0-EC2F-4753-BD71-A8C3FC70AAC9}" destId="{AB9651C7-7BF1-4240-85DB-B152C4413D28}" srcOrd="0" destOrd="0" presId="urn:microsoft.com/office/officeart/2018/5/layout/CenteredIconLabelDescriptionList"/>
    <dgm:cxn modelId="{2441E26E-53F9-4E1E-974F-BA2A5ED24BF5}" type="presOf" srcId="{9548EA02-C3A5-4641-BFE6-85147B453181}" destId="{561003BE-640E-4948-945E-E9EB8C683865}" srcOrd="0" destOrd="0" presId="urn:microsoft.com/office/officeart/2018/5/layout/CenteredIconLabelDescriptionList"/>
    <dgm:cxn modelId="{6BBF77A1-FE91-4B25-B308-64C566EAB8C9}" srcId="{A9FDC840-9515-4624-8AB0-939962A14D70}" destId="{2026DDA0-EC2F-4753-BD71-A8C3FC70AAC9}" srcOrd="0" destOrd="0" parTransId="{18794CCB-C20B-4ACB-899E-2D0D48DB0490}" sibTransId="{22470733-E532-4D75-9D79-B27496B5728A}"/>
    <dgm:cxn modelId="{5621B8B7-A9BB-4D6D-A1D7-B29034B5880E}" type="presOf" srcId="{EE93F549-AF7D-45FE-A173-5751BDCD9537}" destId="{8509ECA8-38D8-4DD0-9CC8-E2902D2176B1}" srcOrd="0" destOrd="0" presId="urn:microsoft.com/office/officeart/2018/5/layout/CenteredIconLabelDescriptionList"/>
    <dgm:cxn modelId="{634183EB-A06A-4A38-8497-B750FE7795E7}" type="presOf" srcId="{A9FDC840-9515-4624-8AB0-939962A14D70}" destId="{E781FBDF-3FD4-4ED4-AA84-3A52CB836973}" srcOrd="0" destOrd="0" presId="urn:microsoft.com/office/officeart/2018/5/layout/CenteredIconLabelDescriptionList"/>
    <dgm:cxn modelId="{DA988DAE-31CA-4454-80B5-9CFB2B8A2E20}" type="presParOf" srcId="{561003BE-640E-4948-945E-E9EB8C683865}" destId="{CD0A7386-C5D3-428D-8FBB-F9E8D90D4C0E}" srcOrd="0" destOrd="0" presId="urn:microsoft.com/office/officeart/2018/5/layout/CenteredIconLabelDescriptionList"/>
    <dgm:cxn modelId="{B84AF2D1-88C4-4806-A18E-B117C3B586DA}" type="presParOf" srcId="{CD0A7386-C5D3-428D-8FBB-F9E8D90D4C0E}" destId="{989BC639-CAAC-4318-BE33-A6327C1EC9DE}" srcOrd="0" destOrd="0" presId="urn:microsoft.com/office/officeart/2018/5/layout/CenteredIconLabelDescriptionList"/>
    <dgm:cxn modelId="{24FFDF37-3EF5-42ED-B692-EA18E5CA27F1}" type="presParOf" srcId="{CD0A7386-C5D3-428D-8FBB-F9E8D90D4C0E}" destId="{B9E27374-3026-4C4D-B742-FA4E02962F0D}" srcOrd="1" destOrd="0" presId="urn:microsoft.com/office/officeart/2018/5/layout/CenteredIconLabelDescriptionList"/>
    <dgm:cxn modelId="{E7941132-83E0-4023-A66B-A96C91DC1A5B}" type="presParOf" srcId="{CD0A7386-C5D3-428D-8FBB-F9E8D90D4C0E}" destId="{8509ECA8-38D8-4DD0-9CC8-E2902D2176B1}" srcOrd="2" destOrd="0" presId="urn:microsoft.com/office/officeart/2018/5/layout/CenteredIconLabelDescriptionList"/>
    <dgm:cxn modelId="{8F7E7A6A-747A-48E0-BF8C-BBFB6852B474}" type="presParOf" srcId="{CD0A7386-C5D3-428D-8FBB-F9E8D90D4C0E}" destId="{CE1884EF-FE1F-4438-98A2-B2144D0E006C}" srcOrd="3" destOrd="0" presId="urn:microsoft.com/office/officeart/2018/5/layout/CenteredIconLabelDescriptionList"/>
    <dgm:cxn modelId="{324C8A57-F7CA-46CC-B815-714C1A32C338}" type="presParOf" srcId="{CD0A7386-C5D3-428D-8FBB-F9E8D90D4C0E}" destId="{AF7BE1EB-38D9-46DC-ABB3-E6A120025F2A}" srcOrd="4" destOrd="0" presId="urn:microsoft.com/office/officeart/2018/5/layout/CenteredIconLabelDescriptionList"/>
    <dgm:cxn modelId="{E3E8CFCC-704D-4958-B62C-DDBA17F69BC4}" type="presParOf" srcId="{561003BE-640E-4948-945E-E9EB8C683865}" destId="{F63193AF-BC4D-4F8E-A039-3E6C927F85CF}" srcOrd="1" destOrd="0" presId="urn:microsoft.com/office/officeart/2018/5/layout/CenteredIconLabelDescriptionList"/>
    <dgm:cxn modelId="{9C498E6D-20F8-4776-A737-C37F7A95C562}" type="presParOf" srcId="{561003BE-640E-4948-945E-E9EB8C683865}" destId="{BD4828BD-559B-4A7E-98D8-1AEC6E3292B9}" srcOrd="2" destOrd="0" presId="urn:microsoft.com/office/officeart/2018/5/layout/CenteredIconLabelDescriptionList"/>
    <dgm:cxn modelId="{D4B97BF3-65E0-4883-9473-7542A8A4D685}" type="presParOf" srcId="{BD4828BD-559B-4A7E-98D8-1AEC6E3292B9}" destId="{A1A3A4A3-64DE-4E72-87A4-562728E5C008}" srcOrd="0" destOrd="0" presId="urn:microsoft.com/office/officeart/2018/5/layout/CenteredIconLabelDescriptionList"/>
    <dgm:cxn modelId="{DBBC576B-76A2-48BB-A524-6D2E48B5D98E}" type="presParOf" srcId="{BD4828BD-559B-4A7E-98D8-1AEC6E3292B9}" destId="{07B81A15-7FE9-4284-924C-DD9FB87E4AFC}" srcOrd="1" destOrd="0" presId="urn:microsoft.com/office/officeart/2018/5/layout/CenteredIconLabelDescriptionList"/>
    <dgm:cxn modelId="{234678D9-E459-44DD-8045-4099DB6652FC}" type="presParOf" srcId="{BD4828BD-559B-4A7E-98D8-1AEC6E3292B9}" destId="{E781FBDF-3FD4-4ED4-AA84-3A52CB836973}" srcOrd="2" destOrd="0" presId="urn:microsoft.com/office/officeart/2018/5/layout/CenteredIconLabelDescriptionList"/>
    <dgm:cxn modelId="{165D4196-795F-4D88-B527-83DF09AEA92C}" type="presParOf" srcId="{BD4828BD-559B-4A7E-98D8-1AEC6E3292B9}" destId="{8F841454-5D0D-44A3-9EA9-A152AA477036}" srcOrd="3" destOrd="0" presId="urn:microsoft.com/office/officeart/2018/5/layout/CenteredIconLabelDescriptionList"/>
    <dgm:cxn modelId="{75BAD17C-6957-4A1A-BD25-91D5EE6F4570}" type="presParOf" srcId="{BD4828BD-559B-4A7E-98D8-1AEC6E3292B9}" destId="{AB9651C7-7BF1-4240-85DB-B152C4413D28}"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8174F7-FF4C-4187-9E97-AE8AC0BBD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EC346D-406B-4573-9315-2AF216F66952}">
      <dgm:prSet custT="1"/>
      <dgm:spPr/>
      <dgm:t>
        <a:bodyPr/>
        <a:lstStyle/>
        <a:p>
          <a:r>
            <a:rPr lang="en-US" sz="1800" kern="1200" dirty="0">
              <a:solidFill>
                <a:schemeClr val="bg1"/>
              </a:solidFill>
              <a:latin typeface="Segoe UI" panose="020B0502040204020203" pitchFamily="34" charset="0"/>
              <a:cs typeface="Segoe UI" panose="020B0502040204020203" pitchFamily="34" charset="0"/>
            </a:rPr>
            <a:t>Greta is a 45-year-old woman. When she was 14, her parents divorced because</a:t>
          </a:r>
          <a:r>
            <a:rPr lang="en-US" sz="1800" kern="1200" dirty="0">
              <a:solidFill>
                <a:prstClr val="white"/>
              </a:solidFill>
              <a:latin typeface="Segoe UI" panose="020B0502040204020203" pitchFamily="34" charset="0"/>
              <a:ea typeface="+mn-ea"/>
              <a:cs typeface="Segoe UI" panose="020B0502040204020203" pitchFamily="34" charset="0"/>
            </a:rPr>
            <a:t> her father was assaulting </a:t>
          </a:r>
          <a:r>
            <a:rPr lang="en-US" sz="1800" kern="1200" dirty="0">
              <a:solidFill>
                <a:schemeClr val="bg1"/>
              </a:solidFill>
              <a:latin typeface="Segoe UI" panose="020B0502040204020203" pitchFamily="34" charset="0"/>
              <a:cs typeface="Segoe UI" panose="020B0502040204020203" pitchFamily="34" charset="0"/>
            </a:rPr>
            <a:t>her mother. She started missing school and was often angry at home. </a:t>
          </a:r>
        </a:p>
      </dgm:t>
    </dgm:pt>
    <dgm:pt modelId="{07790CD7-759B-4CEC-879E-CF561F210AAE}" type="parTrans" cxnId="{BA6FD7A5-7E29-4A6E-98D6-B6DDBB0F3636}">
      <dgm:prSet/>
      <dgm:spPr/>
      <dgm:t>
        <a:bodyPr/>
        <a:lstStyle/>
        <a:p>
          <a:endParaRPr lang="en-US"/>
        </a:p>
      </dgm:t>
    </dgm:pt>
    <dgm:pt modelId="{C8B1E95C-1E92-473C-9895-93D19D0A86B3}" type="sibTrans" cxnId="{BA6FD7A5-7E29-4A6E-98D6-B6DDBB0F3636}">
      <dgm:prSet/>
      <dgm:spPr/>
      <dgm:t>
        <a:bodyPr/>
        <a:lstStyle/>
        <a:p>
          <a:endParaRPr lang="en-US"/>
        </a:p>
      </dgm:t>
    </dgm:pt>
    <dgm:pt modelId="{61CF0027-CEAB-4DB9-9339-B59E38F40351}">
      <dgm:prSet custT="1"/>
      <dgm:spPr/>
      <dgm:t>
        <a:bodyPr/>
        <a:lstStyle/>
        <a:p>
          <a:r>
            <a:rPr lang="en-US" sz="1800" dirty="0">
              <a:solidFill>
                <a:schemeClr val="bg1"/>
              </a:solidFill>
              <a:latin typeface="Segoe UI" panose="020B0502040204020203" pitchFamily="34" charset="0"/>
              <a:cs typeface="Segoe UI" panose="020B0502040204020203" pitchFamily="34" charset="0"/>
            </a:rPr>
            <a:t>As an adult, she has struggled with aggressive behavior and has been in and out of the justice system.</a:t>
          </a:r>
        </a:p>
      </dgm:t>
    </dgm:pt>
    <dgm:pt modelId="{65D77A7C-8D37-425F-A6FC-627B333420AD}" type="parTrans" cxnId="{55C204E8-1C32-42F0-8560-D1231982CEF3}">
      <dgm:prSet/>
      <dgm:spPr/>
      <dgm:t>
        <a:bodyPr/>
        <a:lstStyle/>
        <a:p>
          <a:endParaRPr lang="en-US"/>
        </a:p>
      </dgm:t>
    </dgm:pt>
    <dgm:pt modelId="{E88B69C4-FB0F-4785-AC26-577EFCA29BA1}" type="sibTrans" cxnId="{55C204E8-1C32-42F0-8560-D1231982CEF3}">
      <dgm:prSet/>
      <dgm:spPr/>
      <dgm:t>
        <a:bodyPr/>
        <a:lstStyle/>
        <a:p>
          <a:endParaRPr lang="en-US"/>
        </a:p>
      </dgm:t>
    </dgm:pt>
    <dgm:pt modelId="{C636F34E-C442-4917-99A0-F1D47D210075}">
      <dgm:prSet custT="1"/>
      <dgm:spPr/>
      <dgm:t>
        <a:bodyPr/>
        <a:lstStyle/>
        <a:p>
          <a:r>
            <a:rPr lang="en-US" sz="1800" dirty="0">
              <a:solidFill>
                <a:schemeClr val="bg1"/>
              </a:solidFill>
              <a:latin typeface="Segoe UI" panose="020B0502040204020203" pitchFamily="34" charset="0"/>
              <a:cs typeface="Segoe UI" panose="020B0502040204020203" pitchFamily="34" charset="0"/>
            </a:rPr>
            <a:t>The police were called in after the assault. She was charged with assault and spent time in juvenile corrections.</a:t>
          </a:r>
        </a:p>
      </dgm:t>
    </dgm:pt>
    <dgm:pt modelId="{0CD1E55E-67A3-4DB3-977A-E9D36AFBC02B}" type="parTrans" cxnId="{16036040-134E-44A0-9B58-AB4F7057CC93}">
      <dgm:prSet/>
      <dgm:spPr/>
      <dgm:t>
        <a:bodyPr/>
        <a:lstStyle/>
        <a:p>
          <a:endParaRPr lang="en-US"/>
        </a:p>
      </dgm:t>
    </dgm:pt>
    <dgm:pt modelId="{50638BD2-9D39-479E-B6CE-672198D4C4FE}" type="sibTrans" cxnId="{16036040-134E-44A0-9B58-AB4F7057CC93}">
      <dgm:prSet/>
      <dgm:spPr/>
      <dgm:t>
        <a:bodyPr/>
        <a:lstStyle/>
        <a:p>
          <a:endParaRPr lang="en-US"/>
        </a:p>
      </dgm:t>
    </dgm:pt>
    <dgm:pt modelId="{A681A424-0010-44EE-8FD0-6A767900BB16}">
      <dgm:prSet custT="1"/>
      <dgm:spPr/>
      <dgm:t>
        <a:bodyPr/>
        <a:lstStyle/>
        <a:p>
          <a:r>
            <a:rPr lang="en-US" sz="1800" dirty="0">
              <a:solidFill>
                <a:schemeClr val="bg1"/>
              </a:solidFill>
              <a:latin typeface="Segoe UI" panose="020B0502040204020203" pitchFamily="34" charset="0"/>
              <a:cs typeface="Segoe UI" panose="020B0502040204020203" pitchFamily="34" charset="0"/>
            </a:rPr>
            <a:t>When her mother’s new boyfriend moved in, her behavior grew worse. Greta became violent to her mother, and later, assaulted her ex-boyfriend’s new girlfriend, sending her to the hospital. </a:t>
          </a:r>
        </a:p>
      </dgm:t>
    </dgm:pt>
    <dgm:pt modelId="{6FAF282D-A21A-4677-836A-5A3173ED6CA8}" type="parTrans" cxnId="{C49349C1-2A05-4AA7-BB1B-33C488BF6079}">
      <dgm:prSet/>
      <dgm:spPr/>
      <dgm:t>
        <a:bodyPr/>
        <a:lstStyle/>
        <a:p>
          <a:endParaRPr lang="en-US"/>
        </a:p>
      </dgm:t>
    </dgm:pt>
    <dgm:pt modelId="{E5C540F7-FD60-439F-BFC0-0AA0F0E4A911}" type="sibTrans" cxnId="{C49349C1-2A05-4AA7-BB1B-33C488BF6079}">
      <dgm:prSet/>
      <dgm:spPr/>
      <dgm:t>
        <a:bodyPr/>
        <a:lstStyle/>
        <a:p>
          <a:endParaRPr lang="en-US"/>
        </a:p>
      </dgm:t>
    </dgm:pt>
    <dgm:pt modelId="{8B90778B-072C-4563-B949-9599186683E9}">
      <dgm:prSet custT="1"/>
      <dgm:spPr/>
      <dgm:t>
        <a:bodyPr/>
        <a:lstStyle/>
        <a:p>
          <a:r>
            <a:rPr lang="en-US" sz="1800" dirty="0">
              <a:solidFill>
                <a:schemeClr val="bg1"/>
              </a:solidFill>
              <a:latin typeface="Segoe UI" panose="020B0502040204020203" pitchFamily="34" charset="0"/>
              <a:cs typeface="Segoe UI" panose="020B0502040204020203" pitchFamily="34" charset="0"/>
            </a:rPr>
            <a:t>Currently she is on probation and is living with her mother.</a:t>
          </a:r>
        </a:p>
      </dgm:t>
    </dgm:pt>
    <dgm:pt modelId="{7C0C22A7-5ADE-4E3C-9DB3-D4FAC4822779}" type="parTrans" cxnId="{1749D441-F0AA-4D54-8A12-FB89492B2580}">
      <dgm:prSet/>
      <dgm:spPr/>
      <dgm:t>
        <a:bodyPr/>
        <a:lstStyle/>
        <a:p>
          <a:endParaRPr lang="en-US"/>
        </a:p>
      </dgm:t>
    </dgm:pt>
    <dgm:pt modelId="{F6FF863A-6505-4BED-9DF4-5486CF85EE40}" type="sibTrans" cxnId="{1749D441-F0AA-4D54-8A12-FB89492B2580}">
      <dgm:prSet/>
      <dgm:spPr/>
      <dgm:t>
        <a:bodyPr/>
        <a:lstStyle/>
        <a:p>
          <a:endParaRPr lang="en-US"/>
        </a:p>
      </dgm:t>
    </dgm:pt>
    <dgm:pt modelId="{65444C1C-FA29-4342-82BA-2EC1EE050C0A}" type="pres">
      <dgm:prSet presAssocID="{2A8174F7-FF4C-4187-9E97-AE8AC0BBDA7B}" presName="linear" presStyleCnt="0">
        <dgm:presLayoutVars>
          <dgm:animLvl val="lvl"/>
          <dgm:resizeHandles val="exact"/>
        </dgm:presLayoutVars>
      </dgm:prSet>
      <dgm:spPr/>
    </dgm:pt>
    <dgm:pt modelId="{EACC52B4-9803-429E-9A2A-071E14B8C807}" type="pres">
      <dgm:prSet presAssocID="{DAEC346D-406B-4573-9315-2AF216F66952}" presName="parentText" presStyleLbl="node1" presStyleIdx="0" presStyleCnt="5" custScaleY="81421">
        <dgm:presLayoutVars>
          <dgm:chMax val="0"/>
          <dgm:bulletEnabled val="1"/>
        </dgm:presLayoutVars>
      </dgm:prSet>
      <dgm:spPr/>
    </dgm:pt>
    <dgm:pt modelId="{704A3D2E-5951-4586-9D3C-0614A1E38EDF}" type="pres">
      <dgm:prSet presAssocID="{C8B1E95C-1E92-473C-9895-93D19D0A86B3}" presName="spacer" presStyleCnt="0"/>
      <dgm:spPr/>
    </dgm:pt>
    <dgm:pt modelId="{21879761-10B3-415F-B250-A5342396CC0D}" type="pres">
      <dgm:prSet presAssocID="{A681A424-0010-44EE-8FD0-6A767900BB16}" presName="parentText" presStyleLbl="node1" presStyleIdx="1" presStyleCnt="5" custScaleY="105202">
        <dgm:presLayoutVars>
          <dgm:chMax val="0"/>
          <dgm:bulletEnabled val="1"/>
        </dgm:presLayoutVars>
      </dgm:prSet>
      <dgm:spPr/>
    </dgm:pt>
    <dgm:pt modelId="{876586BB-6596-4B45-8360-0BD50B2181B1}" type="pres">
      <dgm:prSet presAssocID="{E5C540F7-FD60-439F-BFC0-0AA0F0E4A911}" presName="spacer" presStyleCnt="0"/>
      <dgm:spPr/>
    </dgm:pt>
    <dgm:pt modelId="{C2D7B72A-1F8F-4AEA-A789-1BDA491AAC89}" type="pres">
      <dgm:prSet presAssocID="{C636F34E-C442-4917-99A0-F1D47D210075}" presName="parentText" presStyleLbl="node1" presStyleIdx="2" presStyleCnt="5" custScaleY="64985">
        <dgm:presLayoutVars>
          <dgm:chMax val="0"/>
          <dgm:bulletEnabled val="1"/>
        </dgm:presLayoutVars>
      </dgm:prSet>
      <dgm:spPr/>
    </dgm:pt>
    <dgm:pt modelId="{B4CBFBDF-AE65-4CA5-8AE6-F823616E911F}" type="pres">
      <dgm:prSet presAssocID="{50638BD2-9D39-479E-B6CE-672198D4C4FE}" presName="spacer" presStyleCnt="0"/>
      <dgm:spPr/>
    </dgm:pt>
    <dgm:pt modelId="{194CFD56-03F8-49BE-B0C1-45D8449E7830}" type="pres">
      <dgm:prSet presAssocID="{61CF0027-CEAB-4DB9-9339-B59E38F40351}" presName="parentText" presStyleLbl="node1" presStyleIdx="3" presStyleCnt="5" custScaleY="62645">
        <dgm:presLayoutVars>
          <dgm:chMax val="0"/>
          <dgm:bulletEnabled val="1"/>
        </dgm:presLayoutVars>
      </dgm:prSet>
      <dgm:spPr/>
    </dgm:pt>
    <dgm:pt modelId="{773A1BEC-DE42-41AF-B628-5EE4BCE0E02C}" type="pres">
      <dgm:prSet presAssocID="{E88B69C4-FB0F-4785-AC26-577EFCA29BA1}" presName="spacer" presStyleCnt="0"/>
      <dgm:spPr/>
    </dgm:pt>
    <dgm:pt modelId="{4692C340-6C83-4319-A33B-4F1C29BB1187}" type="pres">
      <dgm:prSet presAssocID="{8B90778B-072C-4563-B949-9599186683E9}" presName="parentText" presStyleLbl="node1" presStyleIdx="4" presStyleCnt="5" custScaleY="51153">
        <dgm:presLayoutVars>
          <dgm:chMax val="0"/>
          <dgm:bulletEnabled val="1"/>
        </dgm:presLayoutVars>
      </dgm:prSet>
      <dgm:spPr/>
    </dgm:pt>
  </dgm:ptLst>
  <dgm:cxnLst>
    <dgm:cxn modelId="{42ABFF08-680D-4F1E-9974-64B3EB0F2046}" type="presOf" srcId="{2A8174F7-FF4C-4187-9E97-AE8AC0BBDA7B}" destId="{65444C1C-FA29-4342-82BA-2EC1EE050C0A}" srcOrd="0" destOrd="0" presId="urn:microsoft.com/office/officeart/2005/8/layout/vList2"/>
    <dgm:cxn modelId="{287C9022-AAB5-4469-8529-80318498A3A9}" type="presOf" srcId="{A681A424-0010-44EE-8FD0-6A767900BB16}" destId="{21879761-10B3-415F-B250-A5342396CC0D}" srcOrd="0" destOrd="0" presId="urn:microsoft.com/office/officeart/2005/8/layout/vList2"/>
    <dgm:cxn modelId="{B63D0726-77A6-40FD-B6C7-211FC0EFFBBE}" type="presOf" srcId="{8B90778B-072C-4563-B949-9599186683E9}" destId="{4692C340-6C83-4319-A33B-4F1C29BB1187}" srcOrd="0" destOrd="0" presId="urn:microsoft.com/office/officeart/2005/8/layout/vList2"/>
    <dgm:cxn modelId="{16036040-134E-44A0-9B58-AB4F7057CC93}" srcId="{2A8174F7-FF4C-4187-9E97-AE8AC0BBDA7B}" destId="{C636F34E-C442-4917-99A0-F1D47D210075}" srcOrd="2" destOrd="0" parTransId="{0CD1E55E-67A3-4DB3-977A-E9D36AFBC02B}" sibTransId="{50638BD2-9D39-479E-B6CE-672198D4C4FE}"/>
    <dgm:cxn modelId="{1749D441-F0AA-4D54-8A12-FB89492B2580}" srcId="{2A8174F7-FF4C-4187-9E97-AE8AC0BBDA7B}" destId="{8B90778B-072C-4563-B949-9599186683E9}" srcOrd="4" destOrd="0" parTransId="{7C0C22A7-5ADE-4E3C-9DB3-D4FAC4822779}" sibTransId="{F6FF863A-6505-4BED-9DF4-5486CF85EE40}"/>
    <dgm:cxn modelId="{003366A2-541D-4325-BB81-00E3D67BCBDC}" type="presOf" srcId="{C636F34E-C442-4917-99A0-F1D47D210075}" destId="{C2D7B72A-1F8F-4AEA-A789-1BDA491AAC89}" srcOrd="0" destOrd="0" presId="urn:microsoft.com/office/officeart/2005/8/layout/vList2"/>
    <dgm:cxn modelId="{BA6FD7A5-7E29-4A6E-98D6-B6DDBB0F3636}" srcId="{2A8174F7-FF4C-4187-9E97-AE8AC0BBDA7B}" destId="{DAEC346D-406B-4573-9315-2AF216F66952}" srcOrd="0" destOrd="0" parTransId="{07790CD7-759B-4CEC-879E-CF561F210AAE}" sibTransId="{C8B1E95C-1E92-473C-9895-93D19D0A86B3}"/>
    <dgm:cxn modelId="{A5CFB8B8-AFFA-4FC9-B337-6144273BF941}" type="presOf" srcId="{DAEC346D-406B-4573-9315-2AF216F66952}" destId="{EACC52B4-9803-429E-9A2A-071E14B8C807}" srcOrd="0" destOrd="0" presId="urn:microsoft.com/office/officeart/2005/8/layout/vList2"/>
    <dgm:cxn modelId="{C49349C1-2A05-4AA7-BB1B-33C488BF6079}" srcId="{2A8174F7-FF4C-4187-9E97-AE8AC0BBDA7B}" destId="{A681A424-0010-44EE-8FD0-6A767900BB16}" srcOrd="1" destOrd="0" parTransId="{6FAF282D-A21A-4677-836A-5A3173ED6CA8}" sibTransId="{E5C540F7-FD60-439F-BFC0-0AA0F0E4A911}"/>
    <dgm:cxn modelId="{F57D08E7-D204-4E42-99EC-F12DA9D0C7F5}" type="presOf" srcId="{61CF0027-CEAB-4DB9-9339-B59E38F40351}" destId="{194CFD56-03F8-49BE-B0C1-45D8449E7830}" srcOrd="0" destOrd="0" presId="urn:microsoft.com/office/officeart/2005/8/layout/vList2"/>
    <dgm:cxn modelId="{55C204E8-1C32-42F0-8560-D1231982CEF3}" srcId="{2A8174F7-FF4C-4187-9E97-AE8AC0BBDA7B}" destId="{61CF0027-CEAB-4DB9-9339-B59E38F40351}" srcOrd="3" destOrd="0" parTransId="{65D77A7C-8D37-425F-A6FC-627B333420AD}" sibTransId="{E88B69C4-FB0F-4785-AC26-577EFCA29BA1}"/>
    <dgm:cxn modelId="{CECA2E11-0A1F-4888-AA0B-B54CCE7E0702}" type="presParOf" srcId="{65444C1C-FA29-4342-82BA-2EC1EE050C0A}" destId="{EACC52B4-9803-429E-9A2A-071E14B8C807}" srcOrd="0" destOrd="0" presId="urn:microsoft.com/office/officeart/2005/8/layout/vList2"/>
    <dgm:cxn modelId="{2394F63C-9EB5-4416-AA27-E7793B5F1FF7}" type="presParOf" srcId="{65444C1C-FA29-4342-82BA-2EC1EE050C0A}" destId="{704A3D2E-5951-4586-9D3C-0614A1E38EDF}" srcOrd="1" destOrd="0" presId="urn:microsoft.com/office/officeart/2005/8/layout/vList2"/>
    <dgm:cxn modelId="{C1423E9E-36C9-4C77-8990-9DE17E7F2888}" type="presParOf" srcId="{65444C1C-FA29-4342-82BA-2EC1EE050C0A}" destId="{21879761-10B3-415F-B250-A5342396CC0D}" srcOrd="2" destOrd="0" presId="urn:microsoft.com/office/officeart/2005/8/layout/vList2"/>
    <dgm:cxn modelId="{AB67A0DA-E765-4F4A-816F-2CA4547AA94F}" type="presParOf" srcId="{65444C1C-FA29-4342-82BA-2EC1EE050C0A}" destId="{876586BB-6596-4B45-8360-0BD50B2181B1}" srcOrd="3" destOrd="0" presId="urn:microsoft.com/office/officeart/2005/8/layout/vList2"/>
    <dgm:cxn modelId="{C2192966-4B23-4FC8-9519-678CE1F26585}" type="presParOf" srcId="{65444C1C-FA29-4342-82BA-2EC1EE050C0A}" destId="{C2D7B72A-1F8F-4AEA-A789-1BDA491AAC89}" srcOrd="4" destOrd="0" presId="urn:microsoft.com/office/officeart/2005/8/layout/vList2"/>
    <dgm:cxn modelId="{129D66E3-BC48-458C-B199-E460C8E78CF5}" type="presParOf" srcId="{65444C1C-FA29-4342-82BA-2EC1EE050C0A}" destId="{B4CBFBDF-AE65-4CA5-8AE6-F823616E911F}" srcOrd="5" destOrd="0" presId="urn:microsoft.com/office/officeart/2005/8/layout/vList2"/>
    <dgm:cxn modelId="{A26864F8-EF1D-4DFE-8E9A-449E8D675973}" type="presParOf" srcId="{65444C1C-FA29-4342-82BA-2EC1EE050C0A}" destId="{194CFD56-03F8-49BE-B0C1-45D8449E7830}" srcOrd="6" destOrd="0" presId="urn:microsoft.com/office/officeart/2005/8/layout/vList2"/>
    <dgm:cxn modelId="{37AEBBF6-9A0B-4D29-84BF-B43CEC338FA5}" type="presParOf" srcId="{65444C1C-FA29-4342-82BA-2EC1EE050C0A}" destId="{773A1BEC-DE42-41AF-B628-5EE4BCE0E02C}" srcOrd="7" destOrd="0" presId="urn:microsoft.com/office/officeart/2005/8/layout/vList2"/>
    <dgm:cxn modelId="{B348DC24-309F-44F0-A2BE-EC125F791941}" type="presParOf" srcId="{65444C1C-FA29-4342-82BA-2EC1EE050C0A}" destId="{4692C340-6C83-4319-A33B-4F1C29BB118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D4D067-93D3-4C57-83EF-81154936A3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91AB426-0681-47E9-B695-BCC6701E3BFF}">
      <dgm:prSet custT="1"/>
      <dgm:spPr/>
      <dgm:t>
        <a:bodyPr spcFirstLastPara="0" vert="horz" wrap="square" lIns="68580" tIns="68580" rIns="68580" bIns="68580" numCol="1" spcCol="1270" anchor="ctr" anchorCtr="0"/>
        <a:lstStyle/>
        <a:p>
          <a:r>
            <a:rPr lang="en-US" sz="1800" kern="1200" dirty="0">
              <a:latin typeface="Segoe UI" panose="020B0502040204020203" pitchFamily="34" charset="0"/>
              <a:ea typeface="+mn-ea"/>
              <a:cs typeface="Segoe UI" panose="020B0502040204020203" pitchFamily="34" charset="0"/>
            </a:rPr>
            <a:t>Samuel is a 23-year-old from New Hampshire. When he was 16, he was kicked out of his parent's house because of his sexual orientation. He moved to Maine, where he lived on the streets until he moved in with his brother and brother's girlfriend. </a:t>
          </a:r>
          <a:r>
            <a:rPr lang="en-US" sz="2000" kern="1200" dirty="0">
              <a:cs typeface="Calibri Light"/>
            </a:rPr>
            <a:t> </a:t>
          </a:r>
        </a:p>
      </dgm:t>
    </dgm:pt>
    <dgm:pt modelId="{F9ED7561-C8F2-4B9B-BCFA-8A8F5FE18AE8}" type="parTrans" cxnId="{E78511CA-FB86-4FEE-9F5A-68735D43CBDC}">
      <dgm:prSet/>
      <dgm:spPr/>
      <dgm:t>
        <a:bodyPr/>
        <a:lstStyle/>
        <a:p>
          <a:endParaRPr lang="en-US"/>
        </a:p>
      </dgm:t>
    </dgm:pt>
    <dgm:pt modelId="{92DD952E-B663-4207-984C-2C6ECA8C8EA0}" type="sibTrans" cxnId="{E78511CA-FB86-4FEE-9F5A-68735D43CBDC}">
      <dgm:prSet/>
      <dgm:spPr/>
      <dgm:t>
        <a:bodyPr/>
        <a:lstStyle/>
        <a:p>
          <a:endParaRPr lang="en-US"/>
        </a:p>
      </dgm:t>
    </dgm:pt>
    <dgm:pt modelId="{7A22F607-4CB9-470D-8B2B-77250C8C43E9}">
      <dgm:prSet custT="1"/>
      <dgm:spPr/>
      <dgm:t>
        <a:bodyPr spcFirstLastPara="0" vert="horz" wrap="square" lIns="68580" tIns="68580" rIns="68580" bIns="68580" numCol="1" spcCol="1270" anchor="ctr" anchorCtr="0"/>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Upon his release at the age of 18, he found independent housing and work. He has been maintaining probation well and staying sober. </a:t>
          </a:r>
          <a:endParaRPr lang="en-US" sz="1800" kern="1200" dirty="0">
            <a:latin typeface="Segoe UI" panose="020B0502040204020203" pitchFamily="34" charset="0"/>
            <a:ea typeface="+mn-ea"/>
            <a:cs typeface="Segoe UI" panose="020B0502040204020203" pitchFamily="34" charset="0"/>
          </a:endParaRPr>
        </a:p>
      </dgm:t>
    </dgm:pt>
    <dgm:pt modelId="{F07576C9-07EF-4AF5-B589-E9AE59856AC1}" type="parTrans" cxnId="{930668D0-5B6D-41C4-AB06-4CCA08557537}">
      <dgm:prSet/>
      <dgm:spPr/>
      <dgm:t>
        <a:bodyPr/>
        <a:lstStyle/>
        <a:p>
          <a:endParaRPr lang="en-US"/>
        </a:p>
      </dgm:t>
    </dgm:pt>
    <dgm:pt modelId="{3D353218-2142-43C6-82C1-FE6A8FC19408}" type="sibTrans" cxnId="{930668D0-5B6D-41C4-AB06-4CCA08557537}">
      <dgm:prSet/>
      <dgm:spPr/>
      <dgm:t>
        <a:bodyPr/>
        <a:lstStyle/>
        <a:p>
          <a:endParaRPr lang="en-US"/>
        </a:p>
      </dgm:t>
    </dgm:pt>
    <dgm:pt modelId="{7B86EA8E-F664-4210-B4FB-6EBAE9669573}">
      <dgm:prSet custT="1"/>
      <dgm:spPr/>
      <dgm:t>
        <a:bodyPr spcFirstLastPara="0" vert="horz" wrap="square" lIns="68580" tIns="68580" rIns="68580" bIns="68580" numCol="1" spcCol="1270" anchor="ctr" anchorCtr="0"/>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At the age of 17, he was arrested on drug charges and served time in juvenile corrections.  </a:t>
          </a:r>
          <a:endParaRPr lang="en-US" sz="1800" kern="1200" dirty="0">
            <a:latin typeface="Segoe UI" panose="020B0502040204020203" pitchFamily="34" charset="0"/>
            <a:ea typeface="+mn-ea"/>
            <a:cs typeface="Segoe UI" panose="020B0502040204020203" pitchFamily="34" charset="0"/>
          </a:endParaRPr>
        </a:p>
      </dgm:t>
    </dgm:pt>
    <dgm:pt modelId="{A0C12FD2-FD06-41CC-AE43-DFBEEDAAA344}" type="parTrans" cxnId="{6DE1A14C-3EA9-4CA4-B7BF-2A96EFE33284}">
      <dgm:prSet/>
      <dgm:spPr/>
      <dgm:t>
        <a:bodyPr/>
        <a:lstStyle/>
        <a:p>
          <a:endParaRPr lang="en-US"/>
        </a:p>
      </dgm:t>
    </dgm:pt>
    <dgm:pt modelId="{BD00DC8D-71FE-4867-B7FF-9E29EC823C6B}" type="sibTrans" cxnId="{6DE1A14C-3EA9-4CA4-B7BF-2A96EFE33284}">
      <dgm:prSet/>
      <dgm:spPr/>
      <dgm:t>
        <a:bodyPr/>
        <a:lstStyle/>
        <a:p>
          <a:endParaRPr lang="en-US"/>
        </a:p>
      </dgm:t>
    </dgm:pt>
    <dgm:pt modelId="{0BD4BF24-3295-4702-8989-EFCFDB0E0652}">
      <dgm:prSet custT="1"/>
      <dgm:spPr/>
      <dgm:t>
        <a:bodyPr spcFirstLastPara="0" vert="horz" wrap="square" lIns="68580" tIns="68580" rIns="68580" bIns="68580" numCol="1" spcCol="1270" anchor="ctr" anchorCtr="0"/>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He had experimented with alcohol and marijuana in New Hampshire, but his drug use got worse while living with his brother. He also began selling drugs for extra cash.  </a:t>
          </a:r>
          <a:endParaRPr lang="en-US" sz="1800" kern="1200" dirty="0">
            <a:latin typeface="Segoe UI" panose="020B0502040204020203" pitchFamily="34" charset="0"/>
            <a:ea typeface="+mn-ea"/>
            <a:cs typeface="Segoe UI" panose="020B0502040204020203" pitchFamily="34" charset="0"/>
          </a:endParaRPr>
        </a:p>
      </dgm:t>
    </dgm:pt>
    <dgm:pt modelId="{356D6049-4084-4032-850E-47C7C1496283}" type="parTrans" cxnId="{953A857D-B98E-4828-A258-EF046A26C432}">
      <dgm:prSet/>
      <dgm:spPr/>
      <dgm:t>
        <a:bodyPr/>
        <a:lstStyle/>
        <a:p>
          <a:endParaRPr lang="en-US"/>
        </a:p>
      </dgm:t>
    </dgm:pt>
    <dgm:pt modelId="{EE4AB168-D99F-4E1B-8424-686B60293CCB}" type="sibTrans" cxnId="{953A857D-B98E-4828-A258-EF046A26C432}">
      <dgm:prSet/>
      <dgm:spPr/>
      <dgm:t>
        <a:bodyPr/>
        <a:lstStyle/>
        <a:p>
          <a:endParaRPr lang="en-US"/>
        </a:p>
      </dgm:t>
    </dgm:pt>
    <dgm:pt modelId="{D0D6CC3C-3A7A-486E-BD5D-B9FBBD3FAA50}" type="pres">
      <dgm:prSet presAssocID="{D1D4D067-93D3-4C57-83EF-81154936A3D4}" presName="linear" presStyleCnt="0">
        <dgm:presLayoutVars>
          <dgm:animLvl val="lvl"/>
          <dgm:resizeHandles val="exact"/>
        </dgm:presLayoutVars>
      </dgm:prSet>
      <dgm:spPr/>
    </dgm:pt>
    <dgm:pt modelId="{FA06AA23-D722-467B-8726-3C7926FFC72C}" type="pres">
      <dgm:prSet presAssocID="{391AB426-0681-47E9-B695-BCC6701E3BFF}" presName="parentText" presStyleLbl="node1" presStyleIdx="0" presStyleCnt="4" custScaleY="99382">
        <dgm:presLayoutVars>
          <dgm:chMax val="0"/>
          <dgm:bulletEnabled val="1"/>
        </dgm:presLayoutVars>
      </dgm:prSet>
      <dgm:spPr>
        <a:xfrm>
          <a:off x="0" y="106103"/>
          <a:ext cx="7188200" cy="1427400"/>
        </a:xfrm>
        <a:prstGeom prst="roundRect">
          <a:avLst/>
        </a:prstGeom>
      </dgm:spPr>
    </dgm:pt>
    <dgm:pt modelId="{D826DD08-A863-4AD8-9D5C-8E231A5B35B1}" type="pres">
      <dgm:prSet presAssocID="{92DD952E-B663-4207-984C-2C6ECA8C8EA0}" presName="spacer" presStyleCnt="0"/>
      <dgm:spPr/>
    </dgm:pt>
    <dgm:pt modelId="{029AEED7-A795-4FD1-8BDC-255F4DDF3D3B}" type="pres">
      <dgm:prSet presAssocID="{0BD4BF24-3295-4702-8989-EFCFDB0E0652}" presName="parentText" presStyleLbl="node1" presStyleIdx="1" presStyleCnt="4">
        <dgm:presLayoutVars>
          <dgm:chMax val="0"/>
          <dgm:bulletEnabled val="1"/>
        </dgm:presLayoutVars>
      </dgm:prSet>
      <dgm:spPr>
        <a:xfrm>
          <a:off x="0" y="1614504"/>
          <a:ext cx="7188200" cy="1404000"/>
        </a:xfrm>
        <a:prstGeom prst="roundRect">
          <a:avLst/>
        </a:prstGeom>
      </dgm:spPr>
    </dgm:pt>
    <dgm:pt modelId="{12A07D79-4B8B-45D4-BDC9-E071D4224B13}" type="pres">
      <dgm:prSet presAssocID="{EE4AB168-D99F-4E1B-8424-686B60293CCB}" presName="spacer" presStyleCnt="0"/>
      <dgm:spPr/>
    </dgm:pt>
    <dgm:pt modelId="{0A36B18B-4DAF-4B36-A389-CEB3FF614AD2}" type="pres">
      <dgm:prSet presAssocID="{7B86EA8E-F664-4210-B4FB-6EBAE9669573}" presName="parentText" presStyleLbl="node1" presStyleIdx="2" presStyleCnt="4" custScaleY="66806" custLinFactNeighborX="177">
        <dgm:presLayoutVars>
          <dgm:chMax val="0"/>
          <dgm:bulletEnabled val="1"/>
        </dgm:presLayoutVars>
      </dgm:prSet>
      <dgm:spPr>
        <a:xfrm>
          <a:off x="0" y="3076104"/>
          <a:ext cx="7188200" cy="1404000"/>
        </a:xfrm>
        <a:prstGeom prst="roundRect">
          <a:avLst/>
        </a:prstGeom>
      </dgm:spPr>
    </dgm:pt>
    <dgm:pt modelId="{87895881-45C4-41E4-92E7-5562713B0D64}" type="pres">
      <dgm:prSet presAssocID="{BD00DC8D-71FE-4867-B7FF-9E29EC823C6B}" presName="spacer" presStyleCnt="0"/>
      <dgm:spPr/>
    </dgm:pt>
    <dgm:pt modelId="{A1D5EFE3-D9F5-4629-8539-BFA327B06FD0}" type="pres">
      <dgm:prSet presAssocID="{7A22F607-4CB9-470D-8B2B-77250C8C43E9}" presName="parentText" presStyleLbl="node1" presStyleIdx="3" presStyleCnt="4" custScaleY="91671">
        <dgm:presLayoutVars>
          <dgm:chMax val="0"/>
          <dgm:bulletEnabled val="1"/>
        </dgm:presLayoutVars>
      </dgm:prSet>
      <dgm:spPr>
        <a:xfrm>
          <a:off x="0" y="4537704"/>
          <a:ext cx="7188200" cy="1404000"/>
        </a:xfrm>
        <a:prstGeom prst="roundRect">
          <a:avLst/>
        </a:prstGeom>
      </dgm:spPr>
    </dgm:pt>
  </dgm:ptLst>
  <dgm:cxnLst>
    <dgm:cxn modelId="{BE2F4C0B-47EE-4540-B9C9-B859ADF56FA6}" type="presOf" srcId="{391AB426-0681-47E9-B695-BCC6701E3BFF}" destId="{FA06AA23-D722-467B-8726-3C7926FFC72C}" srcOrd="0" destOrd="0" presId="urn:microsoft.com/office/officeart/2005/8/layout/vList2"/>
    <dgm:cxn modelId="{6DE1A14C-3EA9-4CA4-B7BF-2A96EFE33284}" srcId="{D1D4D067-93D3-4C57-83EF-81154936A3D4}" destId="{7B86EA8E-F664-4210-B4FB-6EBAE9669573}" srcOrd="2" destOrd="0" parTransId="{A0C12FD2-FD06-41CC-AE43-DFBEEDAAA344}" sibTransId="{BD00DC8D-71FE-4867-B7FF-9E29EC823C6B}"/>
    <dgm:cxn modelId="{96F71870-4409-470A-A401-F01E0469C766}" type="presOf" srcId="{7B86EA8E-F664-4210-B4FB-6EBAE9669573}" destId="{0A36B18B-4DAF-4B36-A389-CEB3FF614AD2}" srcOrd="0" destOrd="0" presId="urn:microsoft.com/office/officeart/2005/8/layout/vList2"/>
    <dgm:cxn modelId="{953A857D-B98E-4828-A258-EF046A26C432}" srcId="{D1D4D067-93D3-4C57-83EF-81154936A3D4}" destId="{0BD4BF24-3295-4702-8989-EFCFDB0E0652}" srcOrd="1" destOrd="0" parTransId="{356D6049-4084-4032-850E-47C7C1496283}" sibTransId="{EE4AB168-D99F-4E1B-8424-686B60293CCB}"/>
    <dgm:cxn modelId="{1200379F-F299-409B-AB4E-2C7FDFA773DF}" type="presOf" srcId="{0BD4BF24-3295-4702-8989-EFCFDB0E0652}" destId="{029AEED7-A795-4FD1-8BDC-255F4DDF3D3B}" srcOrd="0" destOrd="0" presId="urn:microsoft.com/office/officeart/2005/8/layout/vList2"/>
    <dgm:cxn modelId="{A46C2CA5-84EF-4EC3-8C9C-16615F734676}" type="presOf" srcId="{7A22F607-4CB9-470D-8B2B-77250C8C43E9}" destId="{A1D5EFE3-D9F5-4629-8539-BFA327B06FD0}" srcOrd="0" destOrd="0" presId="urn:microsoft.com/office/officeart/2005/8/layout/vList2"/>
    <dgm:cxn modelId="{E78511CA-FB86-4FEE-9F5A-68735D43CBDC}" srcId="{D1D4D067-93D3-4C57-83EF-81154936A3D4}" destId="{391AB426-0681-47E9-B695-BCC6701E3BFF}" srcOrd="0" destOrd="0" parTransId="{F9ED7561-C8F2-4B9B-BCFA-8A8F5FE18AE8}" sibTransId="{92DD952E-B663-4207-984C-2C6ECA8C8EA0}"/>
    <dgm:cxn modelId="{930668D0-5B6D-41C4-AB06-4CCA08557537}" srcId="{D1D4D067-93D3-4C57-83EF-81154936A3D4}" destId="{7A22F607-4CB9-470D-8B2B-77250C8C43E9}" srcOrd="3" destOrd="0" parTransId="{F07576C9-07EF-4AF5-B589-E9AE59856AC1}" sibTransId="{3D353218-2142-43C6-82C1-FE6A8FC19408}"/>
    <dgm:cxn modelId="{979E30D4-A842-4545-8531-016B0CDC5DA0}" type="presOf" srcId="{D1D4D067-93D3-4C57-83EF-81154936A3D4}" destId="{D0D6CC3C-3A7A-486E-BD5D-B9FBBD3FAA50}" srcOrd="0" destOrd="0" presId="urn:microsoft.com/office/officeart/2005/8/layout/vList2"/>
    <dgm:cxn modelId="{3F6C8F97-F686-4232-90A8-AB783C367F97}" type="presParOf" srcId="{D0D6CC3C-3A7A-486E-BD5D-B9FBBD3FAA50}" destId="{FA06AA23-D722-467B-8726-3C7926FFC72C}" srcOrd="0" destOrd="0" presId="urn:microsoft.com/office/officeart/2005/8/layout/vList2"/>
    <dgm:cxn modelId="{692AD6B1-1176-4D39-98E8-928BA7E7F334}" type="presParOf" srcId="{D0D6CC3C-3A7A-486E-BD5D-B9FBBD3FAA50}" destId="{D826DD08-A863-4AD8-9D5C-8E231A5B35B1}" srcOrd="1" destOrd="0" presId="urn:microsoft.com/office/officeart/2005/8/layout/vList2"/>
    <dgm:cxn modelId="{6844A65A-A796-408B-8C6A-CBDE820936BE}" type="presParOf" srcId="{D0D6CC3C-3A7A-486E-BD5D-B9FBBD3FAA50}" destId="{029AEED7-A795-4FD1-8BDC-255F4DDF3D3B}" srcOrd="2" destOrd="0" presId="urn:microsoft.com/office/officeart/2005/8/layout/vList2"/>
    <dgm:cxn modelId="{2EE77F45-1B16-4C93-A916-94A88659D3FD}" type="presParOf" srcId="{D0D6CC3C-3A7A-486E-BD5D-B9FBBD3FAA50}" destId="{12A07D79-4B8B-45D4-BDC9-E071D4224B13}" srcOrd="3" destOrd="0" presId="urn:microsoft.com/office/officeart/2005/8/layout/vList2"/>
    <dgm:cxn modelId="{F27B764C-6C69-4439-89B4-6E9EDECD12A7}" type="presParOf" srcId="{D0D6CC3C-3A7A-486E-BD5D-B9FBBD3FAA50}" destId="{0A36B18B-4DAF-4B36-A389-CEB3FF614AD2}" srcOrd="4" destOrd="0" presId="urn:microsoft.com/office/officeart/2005/8/layout/vList2"/>
    <dgm:cxn modelId="{0A5BFDCF-1D5D-4BED-9418-654B649F9C4E}" type="presParOf" srcId="{D0D6CC3C-3A7A-486E-BD5D-B9FBBD3FAA50}" destId="{87895881-45C4-41E4-92E7-5562713B0D64}" srcOrd="5" destOrd="0" presId="urn:microsoft.com/office/officeart/2005/8/layout/vList2"/>
    <dgm:cxn modelId="{B339C792-D031-44CA-9E9A-9241ABB9ED98}" type="presParOf" srcId="{D0D6CC3C-3A7A-486E-BD5D-B9FBBD3FAA50}" destId="{A1D5EFE3-D9F5-4629-8539-BFA327B06FD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8174F7-FF4C-4187-9E97-AE8AC0BBD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EC346D-406B-4573-9315-2AF216F66952}">
      <dgm:prSet custT="1"/>
      <dgm:spPr/>
      <dgm:t>
        <a:bodyPr/>
        <a:lstStyle/>
        <a:p>
          <a:pPr marL="0" lvl="0" indent="0" algn="l" defTabSz="8890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Andre is a 40-year-old Colombian man, who crossed the southern US border five years ago without a visa, accompanied by his wife.</a:t>
          </a:r>
        </a:p>
      </dgm:t>
    </dgm:pt>
    <dgm:pt modelId="{07790CD7-759B-4CEC-879E-CF561F210AAE}" type="parTrans" cxnId="{BA6FD7A5-7E29-4A6E-98D6-B6DDBB0F3636}">
      <dgm:prSet/>
      <dgm:spPr/>
      <dgm:t>
        <a:bodyPr/>
        <a:lstStyle/>
        <a:p>
          <a:endParaRPr lang="en-US"/>
        </a:p>
      </dgm:t>
    </dgm:pt>
    <dgm:pt modelId="{C8B1E95C-1E92-473C-9895-93D19D0A86B3}" type="sibTrans" cxnId="{BA6FD7A5-7E29-4A6E-98D6-B6DDBB0F3636}">
      <dgm:prSet/>
      <dgm:spPr/>
      <dgm:t>
        <a:bodyPr/>
        <a:lstStyle/>
        <a:p>
          <a:endParaRPr lang="en-US"/>
        </a:p>
      </dgm:t>
    </dgm:pt>
    <dgm:pt modelId="{61CF0027-CEAB-4DB9-9339-B59E38F40351}">
      <dgm:prSet custT="1"/>
      <dgm:spPr/>
      <dgm: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Andre is currently in detention and on an ICE hold.</a:t>
          </a:r>
        </a:p>
      </dgm:t>
    </dgm:pt>
    <dgm:pt modelId="{65D77A7C-8D37-425F-A6FC-627B333420AD}" type="parTrans" cxnId="{55C204E8-1C32-42F0-8560-D1231982CEF3}">
      <dgm:prSet/>
      <dgm:spPr/>
      <dgm:t>
        <a:bodyPr/>
        <a:lstStyle/>
        <a:p>
          <a:endParaRPr lang="en-US"/>
        </a:p>
      </dgm:t>
    </dgm:pt>
    <dgm:pt modelId="{E88B69C4-FB0F-4785-AC26-577EFCA29BA1}" type="sibTrans" cxnId="{55C204E8-1C32-42F0-8560-D1231982CEF3}">
      <dgm:prSet/>
      <dgm:spPr/>
      <dgm:t>
        <a:bodyPr/>
        <a:lstStyle/>
        <a:p>
          <a:endParaRPr lang="en-US"/>
        </a:p>
      </dgm:t>
    </dgm:pt>
    <dgm:pt modelId="{C636F34E-C442-4917-99A0-F1D47D210075}">
      <dgm:prSet custT="1"/>
      <dgm:spPr/>
      <dgm:t>
        <a:bodyPr/>
        <a:lstStyle/>
        <a:p>
          <a:r>
            <a:rPr lang="en-US" sz="1800" kern="1200" dirty="0">
              <a:solidFill>
                <a:prstClr val="white"/>
              </a:solidFill>
              <a:latin typeface="Segoe UI" panose="020B0502040204020203" pitchFamily="34" charset="0"/>
              <a:ea typeface="+mn-ea"/>
              <a:cs typeface="Segoe UI" panose="020B0502040204020203" pitchFamily="34" charset="0"/>
            </a:rPr>
            <a:t>The factory was raided by ICE, due to a community tip that the factory was employing undocumented workers. Andre and seven other men were arrested during the raid.</a:t>
          </a:r>
        </a:p>
      </dgm:t>
    </dgm:pt>
    <dgm:pt modelId="{0CD1E55E-67A3-4DB3-977A-E9D36AFBC02B}" type="parTrans" cxnId="{16036040-134E-44A0-9B58-AB4F7057CC93}">
      <dgm:prSet/>
      <dgm:spPr/>
      <dgm:t>
        <a:bodyPr/>
        <a:lstStyle/>
        <a:p>
          <a:endParaRPr lang="en-US"/>
        </a:p>
      </dgm:t>
    </dgm:pt>
    <dgm:pt modelId="{50638BD2-9D39-479E-B6CE-672198D4C4FE}" type="sibTrans" cxnId="{16036040-134E-44A0-9B58-AB4F7057CC93}">
      <dgm:prSet/>
      <dgm:spPr/>
      <dgm:t>
        <a:bodyPr/>
        <a:lstStyle/>
        <a:p>
          <a:endParaRPr lang="en-US"/>
        </a:p>
      </dgm:t>
    </dgm:pt>
    <dgm:pt modelId="{A681A424-0010-44EE-8FD0-6A767900BB16}">
      <dgm:prSet custT="1"/>
      <dgm:spPr/>
      <dgm:t>
        <a:bodyPr/>
        <a:lstStyle/>
        <a:p>
          <a:pPr marL="0" lvl="0" indent="0" algn="l" defTabSz="8890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After living in Texas and Virginia, he and his wife moved to Maine, where a friend had an extra room and a possible job opportunity at a local factory. Andre began working at the factory  so he could send money back home to his sick father and three children. His wife found work cleaning in a private home, where she also took care of the employers' baby.</a:t>
          </a:r>
        </a:p>
      </dgm:t>
    </dgm:pt>
    <dgm:pt modelId="{6FAF282D-A21A-4677-836A-5A3173ED6CA8}" type="parTrans" cxnId="{C49349C1-2A05-4AA7-BB1B-33C488BF6079}">
      <dgm:prSet/>
      <dgm:spPr/>
      <dgm:t>
        <a:bodyPr/>
        <a:lstStyle/>
        <a:p>
          <a:endParaRPr lang="en-US"/>
        </a:p>
      </dgm:t>
    </dgm:pt>
    <dgm:pt modelId="{E5C540F7-FD60-439F-BFC0-0AA0F0E4A911}" type="sibTrans" cxnId="{C49349C1-2A05-4AA7-BB1B-33C488BF6079}">
      <dgm:prSet/>
      <dgm:spPr/>
      <dgm:t>
        <a:bodyPr/>
        <a:lstStyle/>
        <a:p>
          <a:endParaRPr lang="en-US"/>
        </a:p>
      </dgm:t>
    </dgm:pt>
    <dgm:pt modelId="{65444C1C-FA29-4342-82BA-2EC1EE050C0A}" type="pres">
      <dgm:prSet presAssocID="{2A8174F7-FF4C-4187-9E97-AE8AC0BBDA7B}" presName="linear" presStyleCnt="0">
        <dgm:presLayoutVars>
          <dgm:animLvl val="lvl"/>
          <dgm:resizeHandles val="exact"/>
        </dgm:presLayoutVars>
      </dgm:prSet>
      <dgm:spPr/>
    </dgm:pt>
    <dgm:pt modelId="{EACC52B4-9803-429E-9A2A-071E14B8C807}" type="pres">
      <dgm:prSet presAssocID="{DAEC346D-406B-4573-9315-2AF216F66952}" presName="parentText" presStyleLbl="node1" presStyleIdx="0" presStyleCnt="4" custScaleY="56725" custLinFactNeighborY="-30000">
        <dgm:presLayoutVars>
          <dgm:chMax val="0"/>
          <dgm:bulletEnabled val="1"/>
        </dgm:presLayoutVars>
      </dgm:prSet>
      <dgm:spPr/>
    </dgm:pt>
    <dgm:pt modelId="{704A3D2E-5951-4586-9D3C-0614A1E38EDF}" type="pres">
      <dgm:prSet presAssocID="{C8B1E95C-1E92-473C-9895-93D19D0A86B3}" presName="spacer" presStyleCnt="0"/>
      <dgm:spPr/>
    </dgm:pt>
    <dgm:pt modelId="{21879761-10B3-415F-B250-A5342396CC0D}" type="pres">
      <dgm:prSet presAssocID="{A681A424-0010-44EE-8FD0-6A767900BB16}" presName="parentText" presStyleLbl="node1" presStyleIdx="1" presStyleCnt="4" custScaleY="105697" custLinFactNeighborY="-69451">
        <dgm:presLayoutVars>
          <dgm:chMax val="0"/>
          <dgm:bulletEnabled val="1"/>
        </dgm:presLayoutVars>
      </dgm:prSet>
      <dgm:spPr/>
    </dgm:pt>
    <dgm:pt modelId="{876586BB-6596-4B45-8360-0BD50B2181B1}" type="pres">
      <dgm:prSet presAssocID="{E5C540F7-FD60-439F-BFC0-0AA0F0E4A911}" presName="spacer" presStyleCnt="0"/>
      <dgm:spPr/>
    </dgm:pt>
    <dgm:pt modelId="{C2D7B72A-1F8F-4AEA-A789-1BDA491AAC89}" type="pres">
      <dgm:prSet presAssocID="{C636F34E-C442-4917-99A0-F1D47D210075}" presName="parentText" presStyleLbl="node1" presStyleIdx="2" presStyleCnt="4" custScaleY="52887" custLinFactY="-1513" custLinFactNeighborY="-100000">
        <dgm:presLayoutVars>
          <dgm:chMax val="0"/>
          <dgm:bulletEnabled val="1"/>
        </dgm:presLayoutVars>
      </dgm:prSet>
      <dgm:spPr/>
    </dgm:pt>
    <dgm:pt modelId="{B4CBFBDF-AE65-4CA5-8AE6-F823616E911F}" type="pres">
      <dgm:prSet presAssocID="{50638BD2-9D39-479E-B6CE-672198D4C4FE}" presName="spacer" presStyleCnt="0"/>
      <dgm:spPr/>
    </dgm:pt>
    <dgm:pt modelId="{194CFD56-03F8-49BE-B0C1-45D8449E7830}" type="pres">
      <dgm:prSet presAssocID="{61CF0027-CEAB-4DB9-9339-B59E38F40351}" presName="parentText" presStyleLbl="node1" presStyleIdx="3" presStyleCnt="4" custScaleY="32401" custLinFactY="-5684" custLinFactNeighborY="-100000">
        <dgm:presLayoutVars>
          <dgm:chMax val="0"/>
          <dgm:bulletEnabled val="1"/>
        </dgm:presLayoutVars>
      </dgm:prSet>
      <dgm:spPr/>
    </dgm:pt>
  </dgm:ptLst>
  <dgm:cxnLst>
    <dgm:cxn modelId="{42ABFF08-680D-4F1E-9974-64B3EB0F2046}" type="presOf" srcId="{2A8174F7-FF4C-4187-9E97-AE8AC0BBDA7B}" destId="{65444C1C-FA29-4342-82BA-2EC1EE050C0A}" srcOrd="0" destOrd="0" presId="urn:microsoft.com/office/officeart/2005/8/layout/vList2"/>
    <dgm:cxn modelId="{287C9022-AAB5-4469-8529-80318498A3A9}" type="presOf" srcId="{A681A424-0010-44EE-8FD0-6A767900BB16}" destId="{21879761-10B3-415F-B250-A5342396CC0D}" srcOrd="0" destOrd="0" presId="urn:microsoft.com/office/officeart/2005/8/layout/vList2"/>
    <dgm:cxn modelId="{16036040-134E-44A0-9B58-AB4F7057CC93}" srcId="{2A8174F7-FF4C-4187-9E97-AE8AC0BBDA7B}" destId="{C636F34E-C442-4917-99A0-F1D47D210075}" srcOrd="2" destOrd="0" parTransId="{0CD1E55E-67A3-4DB3-977A-E9D36AFBC02B}" sibTransId="{50638BD2-9D39-479E-B6CE-672198D4C4FE}"/>
    <dgm:cxn modelId="{003366A2-541D-4325-BB81-00E3D67BCBDC}" type="presOf" srcId="{C636F34E-C442-4917-99A0-F1D47D210075}" destId="{C2D7B72A-1F8F-4AEA-A789-1BDA491AAC89}" srcOrd="0" destOrd="0" presId="urn:microsoft.com/office/officeart/2005/8/layout/vList2"/>
    <dgm:cxn modelId="{BA6FD7A5-7E29-4A6E-98D6-B6DDBB0F3636}" srcId="{2A8174F7-FF4C-4187-9E97-AE8AC0BBDA7B}" destId="{DAEC346D-406B-4573-9315-2AF216F66952}" srcOrd="0" destOrd="0" parTransId="{07790CD7-759B-4CEC-879E-CF561F210AAE}" sibTransId="{C8B1E95C-1E92-473C-9895-93D19D0A86B3}"/>
    <dgm:cxn modelId="{A5CFB8B8-AFFA-4FC9-B337-6144273BF941}" type="presOf" srcId="{DAEC346D-406B-4573-9315-2AF216F66952}" destId="{EACC52B4-9803-429E-9A2A-071E14B8C807}" srcOrd="0" destOrd="0" presId="urn:microsoft.com/office/officeart/2005/8/layout/vList2"/>
    <dgm:cxn modelId="{C49349C1-2A05-4AA7-BB1B-33C488BF6079}" srcId="{2A8174F7-FF4C-4187-9E97-AE8AC0BBDA7B}" destId="{A681A424-0010-44EE-8FD0-6A767900BB16}" srcOrd="1" destOrd="0" parTransId="{6FAF282D-A21A-4677-836A-5A3173ED6CA8}" sibTransId="{E5C540F7-FD60-439F-BFC0-0AA0F0E4A911}"/>
    <dgm:cxn modelId="{F57D08E7-D204-4E42-99EC-F12DA9D0C7F5}" type="presOf" srcId="{61CF0027-CEAB-4DB9-9339-B59E38F40351}" destId="{194CFD56-03F8-49BE-B0C1-45D8449E7830}" srcOrd="0" destOrd="0" presId="urn:microsoft.com/office/officeart/2005/8/layout/vList2"/>
    <dgm:cxn modelId="{55C204E8-1C32-42F0-8560-D1231982CEF3}" srcId="{2A8174F7-FF4C-4187-9E97-AE8AC0BBDA7B}" destId="{61CF0027-CEAB-4DB9-9339-B59E38F40351}" srcOrd="3" destOrd="0" parTransId="{65D77A7C-8D37-425F-A6FC-627B333420AD}" sibTransId="{E88B69C4-FB0F-4785-AC26-577EFCA29BA1}"/>
    <dgm:cxn modelId="{CECA2E11-0A1F-4888-AA0B-B54CCE7E0702}" type="presParOf" srcId="{65444C1C-FA29-4342-82BA-2EC1EE050C0A}" destId="{EACC52B4-9803-429E-9A2A-071E14B8C807}" srcOrd="0" destOrd="0" presId="urn:microsoft.com/office/officeart/2005/8/layout/vList2"/>
    <dgm:cxn modelId="{2394F63C-9EB5-4416-AA27-E7793B5F1FF7}" type="presParOf" srcId="{65444C1C-FA29-4342-82BA-2EC1EE050C0A}" destId="{704A3D2E-5951-4586-9D3C-0614A1E38EDF}" srcOrd="1" destOrd="0" presId="urn:microsoft.com/office/officeart/2005/8/layout/vList2"/>
    <dgm:cxn modelId="{C1423E9E-36C9-4C77-8990-9DE17E7F2888}" type="presParOf" srcId="{65444C1C-FA29-4342-82BA-2EC1EE050C0A}" destId="{21879761-10B3-415F-B250-A5342396CC0D}" srcOrd="2" destOrd="0" presId="urn:microsoft.com/office/officeart/2005/8/layout/vList2"/>
    <dgm:cxn modelId="{AB67A0DA-E765-4F4A-816F-2CA4547AA94F}" type="presParOf" srcId="{65444C1C-FA29-4342-82BA-2EC1EE050C0A}" destId="{876586BB-6596-4B45-8360-0BD50B2181B1}" srcOrd="3" destOrd="0" presId="urn:microsoft.com/office/officeart/2005/8/layout/vList2"/>
    <dgm:cxn modelId="{C2192966-4B23-4FC8-9519-678CE1F26585}" type="presParOf" srcId="{65444C1C-FA29-4342-82BA-2EC1EE050C0A}" destId="{C2D7B72A-1F8F-4AEA-A789-1BDA491AAC89}" srcOrd="4" destOrd="0" presId="urn:microsoft.com/office/officeart/2005/8/layout/vList2"/>
    <dgm:cxn modelId="{129D66E3-BC48-458C-B199-E460C8E78CF5}" type="presParOf" srcId="{65444C1C-FA29-4342-82BA-2EC1EE050C0A}" destId="{B4CBFBDF-AE65-4CA5-8AE6-F823616E911F}" srcOrd="5" destOrd="0" presId="urn:microsoft.com/office/officeart/2005/8/layout/vList2"/>
    <dgm:cxn modelId="{A26864F8-EF1D-4DFE-8E9A-449E8D675973}" type="presParOf" srcId="{65444C1C-FA29-4342-82BA-2EC1EE050C0A}" destId="{194CFD56-03F8-49BE-B0C1-45D8449E783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C85927-C2F0-408B-8FD1-97C02023E0B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D7169E5-5D9B-4E25-B5D9-C780C6E7C289}">
      <dgm:prSet custT="1"/>
      <dgm:spPr/>
      <dgm:t>
        <a:bodyPr/>
        <a:lstStyle/>
        <a:p>
          <a:r>
            <a:rPr lang="en-US" sz="1400" b="0" dirty="0">
              <a:latin typeface="Segoe UI" panose="020B0502040204020203" pitchFamily="34" charset="0"/>
              <a:cs typeface="Segoe UI" panose="020B0502040204020203" pitchFamily="34" charset="0"/>
            </a:rPr>
            <a:t>Referral from law enforcement or community partner </a:t>
          </a:r>
        </a:p>
      </dgm:t>
    </dgm:pt>
    <dgm:pt modelId="{E812D02C-8DE5-4E8B-8AE6-162A1AD761CD}" type="parTrans" cxnId="{80A76D91-B660-41CB-AE36-F0218894E52B}">
      <dgm:prSet/>
      <dgm:spPr/>
      <dgm:t>
        <a:bodyPr/>
        <a:lstStyle/>
        <a:p>
          <a:endParaRPr lang="en-US"/>
        </a:p>
      </dgm:t>
    </dgm:pt>
    <dgm:pt modelId="{F488FBC4-3A46-4598-91EA-19DA5E6EEBA2}" type="sibTrans" cxnId="{80A76D91-B660-41CB-AE36-F0218894E52B}">
      <dgm:prSet/>
      <dgm:spPr/>
      <dgm:t>
        <a:bodyPr/>
        <a:lstStyle/>
        <a:p>
          <a:endParaRPr lang="en-US"/>
        </a:p>
      </dgm:t>
    </dgm:pt>
    <dgm:pt modelId="{6CF42DDF-7A64-4439-A862-060636728B36}">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No access to personal identification</a:t>
          </a:r>
        </a:p>
      </dgm:t>
    </dgm:pt>
    <dgm:pt modelId="{8E9B38B0-F16F-499A-BE09-4A81E8D44908}" type="parTrans" cxnId="{D61A5A00-5CF4-4588-B916-012B18C48EA6}">
      <dgm:prSet/>
      <dgm:spPr/>
      <dgm:t>
        <a:bodyPr/>
        <a:lstStyle/>
        <a:p>
          <a:endParaRPr lang="en-US"/>
        </a:p>
      </dgm:t>
    </dgm:pt>
    <dgm:pt modelId="{51B9453E-5B12-423B-9DAF-52D3749D5083}" type="sibTrans" cxnId="{D61A5A00-5CF4-4588-B916-012B18C48EA6}">
      <dgm:prSet/>
      <dgm:spPr/>
      <dgm:t>
        <a:bodyPr/>
        <a:lstStyle/>
        <a:p>
          <a:endParaRPr lang="en-US"/>
        </a:p>
      </dgm:t>
    </dgm:pt>
    <dgm:pt modelId="{411B66BC-0B58-4385-8C63-2850CC3A0563}">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Mentions of quota or debt</a:t>
          </a:r>
          <a:endParaRPr lang="en-US" sz="1400" b="0" kern="1200" dirty="0">
            <a:latin typeface="Segoe UI" panose="020B0502040204020203" pitchFamily="34" charset="0"/>
            <a:ea typeface="+mn-ea"/>
            <a:cs typeface="Segoe UI" panose="020B0502040204020203" pitchFamily="34" charset="0"/>
          </a:endParaRPr>
        </a:p>
      </dgm:t>
    </dgm:pt>
    <dgm:pt modelId="{40A4CCDE-0681-41F3-B8D4-FC75476130A4}" type="parTrans" cxnId="{785382C0-0CDD-4A75-8FFE-4A5B44AAF888}">
      <dgm:prSet/>
      <dgm:spPr/>
      <dgm:t>
        <a:bodyPr/>
        <a:lstStyle/>
        <a:p>
          <a:endParaRPr lang="en-US"/>
        </a:p>
      </dgm:t>
    </dgm:pt>
    <dgm:pt modelId="{E20B3269-4BB3-40FA-AF11-310E022A146E}" type="sibTrans" cxnId="{785382C0-0CDD-4A75-8FFE-4A5B44AAF888}">
      <dgm:prSet/>
      <dgm:spPr/>
      <dgm:t>
        <a:bodyPr/>
        <a:lstStyle/>
        <a:p>
          <a:endParaRPr lang="en-US"/>
        </a:p>
      </dgm:t>
    </dgm:pt>
    <dgm:pt modelId="{80E2DDB3-2B36-4D09-A3F1-D60DD56D35DA}">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Travel across state lines</a:t>
          </a:r>
          <a:endParaRPr lang="en-US" sz="1400" b="0" kern="1200" dirty="0">
            <a:latin typeface="Segoe UI" panose="020B0502040204020203" pitchFamily="34" charset="0"/>
            <a:ea typeface="+mn-ea"/>
            <a:cs typeface="Segoe UI" panose="020B0502040204020203" pitchFamily="34" charset="0"/>
          </a:endParaRPr>
        </a:p>
      </dgm:t>
    </dgm:pt>
    <dgm:pt modelId="{32E9CF91-4A9C-4B62-BCE8-7E3DB19FBB95}" type="parTrans" cxnId="{67C7F9F8-EDA8-49A5-9D75-ED590F7F1FBC}">
      <dgm:prSet/>
      <dgm:spPr/>
      <dgm:t>
        <a:bodyPr/>
        <a:lstStyle/>
        <a:p>
          <a:endParaRPr lang="en-US"/>
        </a:p>
      </dgm:t>
    </dgm:pt>
    <dgm:pt modelId="{4D1C6C6E-0FB5-444E-B636-ADC770F9C27D}" type="sibTrans" cxnId="{67C7F9F8-EDA8-49A5-9D75-ED590F7F1FBC}">
      <dgm:prSet/>
      <dgm:spPr/>
      <dgm:t>
        <a:bodyPr/>
        <a:lstStyle/>
        <a:p>
          <a:endParaRPr lang="en-US"/>
        </a:p>
      </dgm:t>
    </dgm:pt>
    <dgm:pt modelId="{FC7F30CA-8CA5-4A4E-BCA4-809ECB9D21BC}">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Frequenting hotels</a:t>
          </a:r>
        </a:p>
      </dgm:t>
    </dgm:pt>
    <dgm:pt modelId="{F18BFCFA-F360-4150-84B0-3644197D059F}" type="parTrans" cxnId="{7701D2A5-3E28-448F-94D4-94C781BE1B87}">
      <dgm:prSet/>
      <dgm:spPr/>
      <dgm:t>
        <a:bodyPr/>
        <a:lstStyle/>
        <a:p>
          <a:endParaRPr lang="en-US"/>
        </a:p>
      </dgm:t>
    </dgm:pt>
    <dgm:pt modelId="{3586DC2F-A6B9-4ABC-8E09-9DF77D4082A5}" type="sibTrans" cxnId="{7701D2A5-3E28-448F-94D4-94C781BE1B87}">
      <dgm:prSet/>
      <dgm:spPr/>
      <dgm:t>
        <a:bodyPr/>
        <a:lstStyle/>
        <a:p>
          <a:endParaRPr lang="en-US"/>
        </a:p>
      </dgm:t>
    </dgm:pt>
    <dgm:pt modelId="{F5E546BE-37B1-47F3-AA9F-009E64A2E56B}">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Unexplained physical injuries </a:t>
          </a:r>
          <a:endParaRPr lang="en-US" sz="1400" b="0" kern="1200" dirty="0">
            <a:latin typeface="Segoe UI" panose="020B0502040204020203" pitchFamily="34" charset="0"/>
            <a:ea typeface="+mn-ea"/>
            <a:cs typeface="Segoe UI" panose="020B0502040204020203" pitchFamily="34" charset="0"/>
          </a:endParaRPr>
        </a:p>
      </dgm:t>
    </dgm:pt>
    <dgm:pt modelId="{5DBD9C8A-D81F-47BE-B4B5-3A28AF8468E6}" type="parTrans" cxnId="{C88EB3F4-EE18-4A56-9F7E-598F7A09EA26}">
      <dgm:prSet/>
      <dgm:spPr/>
      <dgm:t>
        <a:bodyPr/>
        <a:lstStyle/>
        <a:p>
          <a:endParaRPr lang="en-US"/>
        </a:p>
      </dgm:t>
    </dgm:pt>
    <dgm:pt modelId="{F98351AF-DDCF-4C75-93AE-428154454EAF}" type="sibTrans" cxnId="{C88EB3F4-EE18-4A56-9F7E-598F7A09EA26}">
      <dgm:prSet/>
      <dgm:spPr/>
      <dgm:t>
        <a:bodyPr/>
        <a:lstStyle/>
        <a:p>
          <a:endParaRPr lang="en-US"/>
        </a:p>
      </dgm:t>
    </dgm:pt>
    <dgm:pt modelId="{A7062B41-888D-4626-9C21-1A4111D5A7F1}">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Untreated health issues</a:t>
          </a:r>
          <a:endParaRPr lang="en-US" sz="1400" b="0" kern="1200" dirty="0">
            <a:latin typeface="Segoe UI" panose="020B0502040204020203" pitchFamily="34" charset="0"/>
            <a:ea typeface="+mn-ea"/>
            <a:cs typeface="Segoe UI" panose="020B0502040204020203" pitchFamily="34" charset="0"/>
          </a:endParaRPr>
        </a:p>
      </dgm:t>
    </dgm:pt>
    <dgm:pt modelId="{55C3632D-E634-4D94-9A7A-6670A65FEC2B}" type="parTrans" cxnId="{3C9B9170-B736-429E-885F-5D05CE82377A}">
      <dgm:prSet/>
      <dgm:spPr/>
      <dgm:t>
        <a:bodyPr/>
        <a:lstStyle/>
        <a:p>
          <a:endParaRPr lang="en-US"/>
        </a:p>
      </dgm:t>
    </dgm:pt>
    <dgm:pt modelId="{CD06439C-5D16-40A4-9ADA-33531722527B}" type="sibTrans" cxnId="{3C9B9170-B736-429E-885F-5D05CE82377A}">
      <dgm:prSet/>
      <dgm:spPr/>
      <dgm:t>
        <a:bodyPr/>
        <a:lstStyle/>
        <a:p>
          <a:endParaRPr lang="en-US"/>
        </a:p>
      </dgm:t>
    </dgm:pt>
    <dgm:pt modelId="{39F15F91-0FAF-4F1D-B926-3EB71E7A6745}">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Disconnection from loved ones and support</a:t>
          </a:r>
          <a:endParaRPr lang="en-US" sz="1400" b="0" kern="1200" dirty="0">
            <a:latin typeface="Segoe UI" panose="020B0502040204020203" pitchFamily="34" charset="0"/>
            <a:ea typeface="+mn-ea"/>
            <a:cs typeface="Segoe UI" panose="020B0502040204020203" pitchFamily="34" charset="0"/>
          </a:endParaRPr>
        </a:p>
      </dgm:t>
    </dgm:pt>
    <dgm:pt modelId="{803F14A5-5FE9-411F-A98C-205069DFBE42}" type="parTrans" cxnId="{61B180AD-F977-487C-AE95-FBC6B81F8C73}">
      <dgm:prSet/>
      <dgm:spPr/>
      <dgm:t>
        <a:bodyPr/>
        <a:lstStyle/>
        <a:p>
          <a:endParaRPr lang="en-US"/>
        </a:p>
      </dgm:t>
    </dgm:pt>
    <dgm:pt modelId="{9C3A027D-D1E4-445A-9E15-7D0BE373D336}" type="sibTrans" cxnId="{61B180AD-F977-487C-AE95-FBC6B81F8C73}">
      <dgm:prSet/>
      <dgm:spPr/>
      <dgm:t>
        <a:bodyPr/>
        <a:lstStyle/>
        <a:p>
          <a:endParaRPr lang="en-US"/>
        </a:p>
      </dgm:t>
    </dgm:pt>
    <dgm:pt modelId="{FDEDD703-30FC-47D3-AF4A-682EBD157F82}">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Works excessively long hours or unusual hours</a:t>
          </a:r>
        </a:p>
      </dgm:t>
    </dgm:pt>
    <dgm:pt modelId="{4D5EC61B-52D9-45BF-B4C9-28577C7539CA}" type="parTrans" cxnId="{7D05CACA-D2D2-4953-8D0B-93392B6C8519}">
      <dgm:prSet/>
      <dgm:spPr/>
      <dgm:t>
        <a:bodyPr/>
        <a:lstStyle/>
        <a:p>
          <a:endParaRPr lang="en-US"/>
        </a:p>
      </dgm:t>
    </dgm:pt>
    <dgm:pt modelId="{1F024CEA-976A-4572-ACC4-5EC6F9F38CC5}" type="sibTrans" cxnId="{7D05CACA-D2D2-4953-8D0B-93392B6C8519}">
      <dgm:prSet/>
      <dgm:spPr/>
      <dgm:t>
        <a:bodyPr/>
        <a:lstStyle/>
        <a:p>
          <a:endParaRPr lang="en-US"/>
        </a:p>
      </dgm:t>
    </dgm:pt>
    <dgm:pt modelId="{244C8AFE-6D13-45DC-862D-94FEA758E6BE}">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Unpaid or poorly paid</a:t>
          </a:r>
          <a:endParaRPr lang="en-US" sz="1400" b="0" kern="1200" dirty="0">
            <a:latin typeface="Segoe UI" panose="020B0502040204020203" pitchFamily="34" charset="0"/>
            <a:ea typeface="+mn-ea"/>
            <a:cs typeface="Segoe UI" panose="020B0502040204020203" pitchFamily="34" charset="0"/>
          </a:endParaRPr>
        </a:p>
      </dgm:t>
    </dgm:pt>
    <dgm:pt modelId="{BF1F2727-BE1A-4B0E-ADD1-DA07313DC8F8}" type="parTrans" cxnId="{072D04D5-8DE3-4001-AAF9-2DF5AFEA0014}">
      <dgm:prSet/>
      <dgm:spPr/>
      <dgm:t>
        <a:bodyPr/>
        <a:lstStyle/>
        <a:p>
          <a:endParaRPr lang="en-US"/>
        </a:p>
      </dgm:t>
    </dgm:pt>
    <dgm:pt modelId="{D392EAA4-BC41-4CEA-8163-31436B0D1BE7}" type="sibTrans" cxnId="{072D04D5-8DE3-4001-AAF9-2DF5AFEA0014}">
      <dgm:prSet/>
      <dgm:spPr/>
      <dgm:t>
        <a:bodyPr/>
        <a:lstStyle/>
        <a:p>
          <a:endParaRPr lang="en-US"/>
        </a:p>
      </dgm:t>
    </dgm:pt>
    <dgm:pt modelId="{D3A28B44-EC08-44CA-BEB1-5AF25477CD7A}">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Cannot identify address or residence</a:t>
          </a:r>
          <a:endParaRPr lang="en-US" sz="1400" b="0" kern="1200" dirty="0">
            <a:latin typeface="Segoe UI" panose="020B0502040204020203" pitchFamily="34" charset="0"/>
            <a:ea typeface="+mn-ea"/>
            <a:cs typeface="Segoe UI" panose="020B0502040204020203" pitchFamily="34" charset="0"/>
          </a:endParaRPr>
        </a:p>
      </dgm:t>
    </dgm:pt>
    <dgm:pt modelId="{DBEEBF20-D16D-4E3C-8F7E-A04514DBA35A}" type="parTrans" cxnId="{E1746F99-92E0-4116-85C3-0C05035A8CA1}">
      <dgm:prSet/>
      <dgm:spPr/>
      <dgm:t>
        <a:bodyPr/>
        <a:lstStyle/>
        <a:p>
          <a:endParaRPr lang="en-US"/>
        </a:p>
      </dgm:t>
    </dgm:pt>
    <dgm:pt modelId="{82809ABD-AEA8-4C6F-942C-3765FBB47377}" type="sibTrans" cxnId="{E1746F99-92E0-4116-85C3-0C05035A8CA1}">
      <dgm:prSet/>
      <dgm:spPr/>
      <dgm:t>
        <a:bodyPr/>
        <a:lstStyle/>
        <a:p>
          <a:endParaRPr lang="en-US"/>
        </a:p>
      </dgm:t>
    </dgm:pt>
    <dgm:pt modelId="{8EA19560-A880-46EA-9C79-6A1595223463}">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Not allowed to speak for themselves</a:t>
          </a:r>
          <a:endParaRPr lang="en-US" sz="1400" b="0" kern="1200" dirty="0">
            <a:latin typeface="Segoe UI" panose="020B0502040204020203" pitchFamily="34" charset="0"/>
            <a:ea typeface="+mn-ea"/>
            <a:cs typeface="Segoe UI" panose="020B0502040204020203" pitchFamily="34" charset="0"/>
          </a:endParaRPr>
        </a:p>
      </dgm:t>
    </dgm:pt>
    <dgm:pt modelId="{574FCECA-F1C9-478B-9E06-02909B28F482}" type="parTrans" cxnId="{C4049DE8-EC87-4AF9-8167-D009F0BADF3A}">
      <dgm:prSet/>
      <dgm:spPr/>
      <dgm:t>
        <a:bodyPr/>
        <a:lstStyle/>
        <a:p>
          <a:endParaRPr lang="en-US"/>
        </a:p>
      </dgm:t>
    </dgm:pt>
    <dgm:pt modelId="{0FEF8FE0-1A83-4E14-9155-A933A59EE9D9}" type="sibTrans" cxnId="{C4049DE8-EC87-4AF9-8167-D009F0BADF3A}">
      <dgm:prSet/>
      <dgm:spPr/>
      <dgm:t>
        <a:bodyPr/>
        <a:lstStyle/>
        <a:p>
          <a:endParaRPr lang="en-US"/>
        </a:p>
      </dgm:t>
    </dgm:pt>
    <dgm:pt modelId="{C765581E-9C76-462C-AA78-E8541E9BBF03}">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Social media page that refers to </a:t>
          </a:r>
        </a:p>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sex work, clubs, or hotels</a:t>
          </a:r>
        </a:p>
      </dgm:t>
    </dgm:pt>
    <dgm:pt modelId="{FD9A3306-AFDB-4421-A205-C9F7BE57752C}" type="parTrans" cxnId="{5434D8C9-5FD6-4C64-B0F1-E84BA7CBB288}">
      <dgm:prSet/>
      <dgm:spPr/>
      <dgm:t>
        <a:bodyPr/>
        <a:lstStyle/>
        <a:p>
          <a:endParaRPr lang="en-US"/>
        </a:p>
      </dgm:t>
    </dgm:pt>
    <dgm:pt modelId="{CD419F05-F7B8-45C6-900B-1A2CCA7AF0A9}" type="sibTrans" cxnId="{5434D8C9-5FD6-4C64-B0F1-E84BA7CBB288}">
      <dgm:prSet/>
      <dgm:spPr/>
      <dgm:t>
        <a:bodyPr/>
        <a:lstStyle/>
        <a:p>
          <a:endParaRPr lang="en-US"/>
        </a:p>
      </dgm:t>
    </dgm:pt>
    <dgm:pt modelId="{38711019-6995-4DD0-9250-1B542798C766}">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Evidence of a controlling, abusive employer, partner or older adult</a:t>
          </a:r>
        </a:p>
      </dgm:t>
    </dgm:pt>
    <dgm:pt modelId="{E2C76E5D-B136-4374-AB90-D2C53AF7127E}" type="parTrans" cxnId="{E1BE802F-DA93-43D8-8896-3491C724BE3C}">
      <dgm:prSet/>
      <dgm:spPr/>
      <dgm:t>
        <a:bodyPr/>
        <a:lstStyle/>
        <a:p>
          <a:endParaRPr lang="en-US"/>
        </a:p>
      </dgm:t>
    </dgm:pt>
    <dgm:pt modelId="{84681CFB-F18C-4043-8329-52C791A7238A}" type="sibTrans" cxnId="{E1BE802F-DA93-43D8-8896-3491C724BE3C}">
      <dgm:prSet/>
      <dgm:spPr/>
      <dgm:t>
        <a:bodyPr/>
        <a:lstStyle/>
        <a:p>
          <a:endParaRPr lang="en-US"/>
        </a:p>
      </dgm:t>
    </dgm:pt>
    <dgm:pt modelId="{C73F7CA0-F733-4826-8B10-EC54E0E35C49}">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Trauma related symptoms</a:t>
          </a:r>
          <a:endParaRPr lang="en-US" sz="1400" b="0" kern="1200" dirty="0">
            <a:latin typeface="Segoe UI" panose="020B0502040204020203" pitchFamily="34" charset="0"/>
            <a:ea typeface="+mn-ea"/>
            <a:cs typeface="Segoe UI" panose="020B0502040204020203" pitchFamily="34" charset="0"/>
          </a:endParaRPr>
        </a:p>
      </dgm:t>
    </dgm:pt>
    <dgm:pt modelId="{C58A6E36-02AC-4801-ABC6-9BBDA20A92A7}" type="parTrans" cxnId="{184F487C-D6A9-48AA-A547-ECF16ACB293D}">
      <dgm:prSet/>
      <dgm:spPr/>
      <dgm:t>
        <a:bodyPr/>
        <a:lstStyle/>
        <a:p>
          <a:endParaRPr lang="en-US"/>
        </a:p>
      </dgm:t>
    </dgm:pt>
    <dgm:pt modelId="{CE8F1145-8D7D-41D8-A266-6A350AEF3CFB}" type="sibTrans" cxnId="{184F487C-D6A9-48AA-A547-ECF16ACB293D}">
      <dgm:prSet/>
      <dgm:spPr/>
      <dgm:t>
        <a:bodyPr/>
        <a:lstStyle/>
        <a:p>
          <a:endParaRPr lang="en-US"/>
        </a:p>
      </dgm:t>
    </dgm:pt>
    <dgm:pt modelId="{DB297C74-955A-4028-B1B8-FBF633E45714}">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Fear or hypervigilance</a:t>
          </a:r>
          <a:endParaRPr lang="en-US" sz="1400" b="0" kern="1200" dirty="0">
            <a:latin typeface="Segoe UI" panose="020B0502040204020203" pitchFamily="34" charset="0"/>
            <a:ea typeface="+mn-ea"/>
            <a:cs typeface="Segoe UI" panose="020B0502040204020203" pitchFamily="34" charset="0"/>
          </a:endParaRPr>
        </a:p>
      </dgm:t>
    </dgm:pt>
    <dgm:pt modelId="{00333E69-8554-4CC5-8590-A3A4016F90CA}" type="parTrans" cxnId="{724FAE65-9B8E-4D3F-AD27-B0A4F1C1E55E}">
      <dgm:prSet/>
      <dgm:spPr/>
      <dgm:t>
        <a:bodyPr/>
        <a:lstStyle/>
        <a:p>
          <a:endParaRPr lang="en-US"/>
        </a:p>
      </dgm:t>
    </dgm:pt>
    <dgm:pt modelId="{A82618B9-17BD-4091-A541-470EEC5AC192}" type="sibTrans" cxnId="{724FAE65-9B8E-4D3F-AD27-B0A4F1C1E55E}">
      <dgm:prSet/>
      <dgm:spPr/>
      <dgm:t>
        <a:bodyPr/>
        <a:lstStyle/>
        <a:p>
          <a:endParaRPr lang="en-US"/>
        </a:p>
      </dgm:t>
    </dgm:pt>
    <dgm:pt modelId="{59CF9532-7587-4F16-A297-64A906EB5668}">
      <dgm:prSet custT="1"/>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Unusual brandings/tattoos</a:t>
          </a:r>
        </a:p>
      </dgm:t>
    </dgm:pt>
    <dgm:pt modelId="{FE91E40E-73E2-4446-977A-07331383A590}" type="parTrans" cxnId="{80B5413C-795E-4442-9AAA-7D9A8F4C9956}">
      <dgm:prSet/>
      <dgm:spPr/>
      <dgm:t>
        <a:bodyPr/>
        <a:lstStyle/>
        <a:p>
          <a:endParaRPr lang="en-US"/>
        </a:p>
      </dgm:t>
    </dgm:pt>
    <dgm:pt modelId="{8974F919-ED53-4B97-A0D2-46BC08240CCB}" type="sibTrans" cxnId="{80B5413C-795E-4442-9AAA-7D9A8F4C9956}">
      <dgm:prSet/>
      <dgm:spPr/>
      <dgm:t>
        <a:bodyPr/>
        <a:lstStyle/>
        <a:p>
          <a:endParaRPr lang="en-US"/>
        </a:p>
      </dgm:t>
    </dgm:pt>
    <dgm:pt modelId="{4F970F5D-234F-4ADB-A667-805C410424B9}" type="pres">
      <dgm:prSet presAssocID="{0AC85927-C2F0-408B-8FD1-97C02023E0B3}" presName="diagram" presStyleCnt="0">
        <dgm:presLayoutVars>
          <dgm:dir/>
          <dgm:resizeHandles val="exact"/>
        </dgm:presLayoutVars>
      </dgm:prSet>
      <dgm:spPr/>
    </dgm:pt>
    <dgm:pt modelId="{3720950D-7CAF-48E6-AAF7-1467CDBDA7DB}" type="pres">
      <dgm:prSet presAssocID="{ED7169E5-5D9B-4E25-B5D9-C780C6E7C289}" presName="node" presStyleLbl="node1" presStyleIdx="0" presStyleCnt="17">
        <dgm:presLayoutVars>
          <dgm:bulletEnabled val="1"/>
        </dgm:presLayoutVars>
      </dgm:prSet>
      <dgm:spPr>
        <a:prstGeom prst="rect">
          <a:avLst/>
        </a:prstGeom>
      </dgm:spPr>
    </dgm:pt>
    <dgm:pt modelId="{E985C5AD-835F-413A-9C3B-BF90554A2E4E}" type="pres">
      <dgm:prSet presAssocID="{F488FBC4-3A46-4598-91EA-19DA5E6EEBA2}" presName="sibTrans" presStyleCnt="0"/>
      <dgm:spPr/>
    </dgm:pt>
    <dgm:pt modelId="{D6F70B87-EA75-41C7-ACB8-90C4E08BF90E}" type="pres">
      <dgm:prSet presAssocID="{6CF42DDF-7A64-4439-A862-060636728B36}" presName="node" presStyleLbl="node1" presStyleIdx="1" presStyleCnt="17">
        <dgm:presLayoutVars>
          <dgm:bulletEnabled val="1"/>
        </dgm:presLayoutVars>
      </dgm:prSet>
      <dgm:spPr>
        <a:xfrm>
          <a:off x="2311838" y="2106"/>
          <a:ext cx="1597057" cy="958234"/>
        </a:xfrm>
        <a:prstGeom prst="rect">
          <a:avLst/>
        </a:prstGeom>
      </dgm:spPr>
    </dgm:pt>
    <dgm:pt modelId="{F935767F-0CB1-4781-B7CD-34B15E0B8BB1}" type="pres">
      <dgm:prSet presAssocID="{51B9453E-5B12-423B-9DAF-52D3749D5083}" presName="sibTrans" presStyleCnt="0"/>
      <dgm:spPr/>
    </dgm:pt>
    <dgm:pt modelId="{19AC260E-7C8C-43A0-B11C-80FE93AB6ADD}" type="pres">
      <dgm:prSet presAssocID="{411B66BC-0B58-4385-8C63-2850CC3A0563}" presName="node" presStyleLbl="node1" presStyleIdx="2" presStyleCnt="17">
        <dgm:presLayoutVars>
          <dgm:bulletEnabled val="1"/>
        </dgm:presLayoutVars>
      </dgm:prSet>
      <dgm:spPr>
        <a:xfrm>
          <a:off x="4068602" y="2106"/>
          <a:ext cx="1597057" cy="958234"/>
        </a:xfrm>
        <a:prstGeom prst="rect">
          <a:avLst/>
        </a:prstGeom>
      </dgm:spPr>
    </dgm:pt>
    <dgm:pt modelId="{695E129E-B2D3-451B-B073-84BAEAE6E5C7}" type="pres">
      <dgm:prSet presAssocID="{E20B3269-4BB3-40FA-AF11-310E022A146E}" presName="sibTrans" presStyleCnt="0"/>
      <dgm:spPr/>
    </dgm:pt>
    <dgm:pt modelId="{54878FAC-6AB0-4747-B690-A2832A61FBFB}" type="pres">
      <dgm:prSet presAssocID="{80E2DDB3-2B36-4D09-A3F1-D60DD56D35DA}" presName="node" presStyleLbl="node1" presStyleIdx="3" presStyleCnt="17">
        <dgm:presLayoutVars>
          <dgm:bulletEnabled val="1"/>
        </dgm:presLayoutVars>
      </dgm:prSet>
      <dgm:spPr>
        <a:xfrm>
          <a:off x="5825366" y="2106"/>
          <a:ext cx="1597057" cy="958234"/>
        </a:xfrm>
        <a:prstGeom prst="rect">
          <a:avLst/>
        </a:prstGeom>
      </dgm:spPr>
    </dgm:pt>
    <dgm:pt modelId="{45B9A583-D1A8-4E12-8130-D54EEADE621A}" type="pres">
      <dgm:prSet presAssocID="{4D1C6C6E-0FB5-444E-B636-ADC770F9C27D}" presName="sibTrans" presStyleCnt="0"/>
      <dgm:spPr/>
    </dgm:pt>
    <dgm:pt modelId="{0ADC8A8F-5610-4B69-A1EE-330E41E1C8C5}" type="pres">
      <dgm:prSet presAssocID="{FC7F30CA-8CA5-4A4E-BCA4-809ECB9D21BC}" presName="node" presStyleLbl="node1" presStyleIdx="4" presStyleCnt="17">
        <dgm:presLayoutVars>
          <dgm:bulletEnabled val="1"/>
        </dgm:presLayoutVars>
      </dgm:prSet>
      <dgm:spPr>
        <a:xfrm>
          <a:off x="555075" y="1120046"/>
          <a:ext cx="1597057" cy="958234"/>
        </a:xfrm>
        <a:prstGeom prst="rect">
          <a:avLst/>
        </a:prstGeom>
      </dgm:spPr>
    </dgm:pt>
    <dgm:pt modelId="{E784906E-1F92-4AB6-9220-4B6076913E7C}" type="pres">
      <dgm:prSet presAssocID="{3586DC2F-A6B9-4ABC-8E09-9DF77D4082A5}" presName="sibTrans" presStyleCnt="0"/>
      <dgm:spPr/>
    </dgm:pt>
    <dgm:pt modelId="{FA2B3EF5-F612-4479-90B5-5FFD1B2BC396}" type="pres">
      <dgm:prSet presAssocID="{F5E546BE-37B1-47F3-AA9F-009E64A2E56B}" presName="node" presStyleLbl="node1" presStyleIdx="5" presStyleCnt="17">
        <dgm:presLayoutVars>
          <dgm:bulletEnabled val="1"/>
        </dgm:presLayoutVars>
      </dgm:prSet>
      <dgm:spPr>
        <a:xfrm>
          <a:off x="2311838" y="1120046"/>
          <a:ext cx="1597057" cy="958234"/>
        </a:xfrm>
        <a:prstGeom prst="rect">
          <a:avLst/>
        </a:prstGeom>
      </dgm:spPr>
    </dgm:pt>
    <dgm:pt modelId="{A8A8B518-7F37-4E16-8B90-2A2A563B294F}" type="pres">
      <dgm:prSet presAssocID="{F98351AF-DDCF-4C75-93AE-428154454EAF}" presName="sibTrans" presStyleCnt="0"/>
      <dgm:spPr/>
    </dgm:pt>
    <dgm:pt modelId="{E6461682-48B0-4244-B50C-403B2E06192B}" type="pres">
      <dgm:prSet presAssocID="{A7062B41-888D-4626-9C21-1A4111D5A7F1}" presName="node" presStyleLbl="node1" presStyleIdx="6" presStyleCnt="17">
        <dgm:presLayoutVars>
          <dgm:bulletEnabled val="1"/>
        </dgm:presLayoutVars>
      </dgm:prSet>
      <dgm:spPr>
        <a:xfrm>
          <a:off x="4068602" y="1120046"/>
          <a:ext cx="1597057" cy="958234"/>
        </a:xfrm>
        <a:prstGeom prst="rect">
          <a:avLst/>
        </a:prstGeom>
      </dgm:spPr>
    </dgm:pt>
    <dgm:pt modelId="{A4D782D5-8DF9-4543-8938-91A782D8F6EF}" type="pres">
      <dgm:prSet presAssocID="{CD06439C-5D16-40A4-9ADA-33531722527B}" presName="sibTrans" presStyleCnt="0"/>
      <dgm:spPr/>
    </dgm:pt>
    <dgm:pt modelId="{A0F5D9CE-E8CC-418C-894D-29C377E533A2}" type="pres">
      <dgm:prSet presAssocID="{39F15F91-0FAF-4F1D-B926-3EB71E7A6745}" presName="node" presStyleLbl="node1" presStyleIdx="7" presStyleCnt="17">
        <dgm:presLayoutVars>
          <dgm:bulletEnabled val="1"/>
        </dgm:presLayoutVars>
      </dgm:prSet>
      <dgm:spPr>
        <a:xfrm>
          <a:off x="5825366" y="1120046"/>
          <a:ext cx="1597057" cy="958234"/>
        </a:xfrm>
        <a:prstGeom prst="rect">
          <a:avLst/>
        </a:prstGeom>
      </dgm:spPr>
    </dgm:pt>
    <dgm:pt modelId="{A86C9EC2-47CE-4B54-B6E1-1CF1EEC29570}" type="pres">
      <dgm:prSet presAssocID="{9C3A027D-D1E4-445A-9E15-7D0BE373D336}" presName="sibTrans" presStyleCnt="0"/>
      <dgm:spPr/>
    </dgm:pt>
    <dgm:pt modelId="{1BD1E026-54F9-4C37-BDCA-60CEAA733B11}" type="pres">
      <dgm:prSet presAssocID="{FDEDD703-30FC-47D3-AF4A-682EBD157F82}" presName="node" presStyleLbl="node1" presStyleIdx="8" presStyleCnt="17">
        <dgm:presLayoutVars>
          <dgm:bulletEnabled val="1"/>
        </dgm:presLayoutVars>
      </dgm:prSet>
      <dgm:spPr>
        <a:xfrm>
          <a:off x="555075" y="2237987"/>
          <a:ext cx="1597057" cy="958234"/>
        </a:xfrm>
        <a:prstGeom prst="rect">
          <a:avLst/>
        </a:prstGeom>
      </dgm:spPr>
    </dgm:pt>
    <dgm:pt modelId="{A8E65F24-1586-4F13-BEAF-BC0CA0CB0580}" type="pres">
      <dgm:prSet presAssocID="{1F024CEA-976A-4572-ACC4-5EC6F9F38CC5}" presName="sibTrans" presStyleCnt="0"/>
      <dgm:spPr/>
    </dgm:pt>
    <dgm:pt modelId="{9A708559-FD72-4447-AA1D-6D218D31941C}" type="pres">
      <dgm:prSet presAssocID="{244C8AFE-6D13-45DC-862D-94FEA758E6BE}" presName="node" presStyleLbl="node1" presStyleIdx="9" presStyleCnt="17">
        <dgm:presLayoutVars>
          <dgm:bulletEnabled val="1"/>
        </dgm:presLayoutVars>
      </dgm:prSet>
      <dgm:spPr>
        <a:xfrm>
          <a:off x="2311838" y="2237987"/>
          <a:ext cx="1597057" cy="958234"/>
        </a:xfrm>
        <a:prstGeom prst="rect">
          <a:avLst/>
        </a:prstGeom>
      </dgm:spPr>
    </dgm:pt>
    <dgm:pt modelId="{C857BCBD-F7F5-4403-B52A-EB8C0733E000}" type="pres">
      <dgm:prSet presAssocID="{D392EAA4-BC41-4CEA-8163-31436B0D1BE7}" presName="sibTrans" presStyleCnt="0"/>
      <dgm:spPr/>
    </dgm:pt>
    <dgm:pt modelId="{74EB48F7-7B3A-4C23-8875-2A41416EB2A5}" type="pres">
      <dgm:prSet presAssocID="{D3A28B44-EC08-44CA-BEB1-5AF25477CD7A}" presName="node" presStyleLbl="node1" presStyleIdx="10" presStyleCnt="17">
        <dgm:presLayoutVars>
          <dgm:bulletEnabled val="1"/>
        </dgm:presLayoutVars>
      </dgm:prSet>
      <dgm:spPr>
        <a:xfrm>
          <a:off x="4068602" y="2237987"/>
          <a:ext cx="1597057" cy="958234"/>
        </a:xfrm>
        <a:prstGeom prst="rect">
          <a:avLst/>
        </a:prstGeom>
      </dgm:spPr>
    </dgm:pt>
    <dgm:pt modelId="{236D01E1-AD98-4D76-B6AF-2770010E8C50}" type="pres">
      <dgm:prSet presAssocID="{82809ABD-AEA8-4C6F-942C-3765FBB47377}" presName="sibTrans" presStyleCnt="0"/>
      <dgm:spPr/>
    </dgm:pt>
    <dgm:pt modelId="{A4E06DB8-8795-4F09-AAD0-495172BF4132}" type="pres">
      <dgm:prSet presAssocID="{8EA19560-A880-46EA-9C79-6A1595223463}" presName="node" presStyleLbl="node1" presStyleIdx="11" presStyleCnt="17">
        <dgm:presLayoutVars>
          <dgm:bulletEnabled val="1"/>
        </dgm:presLayoutVars>
      </dgm:prSet>
      <dgm:spPr>
        <a:xfrm>
          <a:off x="5825366" y="2237987"/>
          <a:ext cx="1597057" cy="958234"/>
        </a:xfrm>
        <a:prstGeom prst="rect">
          <a:avLst/>
        </a:prstGeom>
      </dgm:spPr>
    </dgm:pt>
    <dgm:pt modelId="{6341D02E-1CA4-4878-A541-F5EF3CE61986}" type="pres">
      <dgm:prSet presAssocID="{0FEF8FE0-1A83-4E14-9155-A933A59EE9D9}" presName="sibTrans" presStyleCnt="0"/>
      <dgm:spPr/>
    </dgm:pt>
    <dgm:pt modelId="{7E060D13-D739-4E20-B9EE-B6A175766BDC}" type="pres">
      <dgm:prSet presAssocID="{C765581E-9C76-462C-AA78-E8541E9BBF03}" presName="node" presStyleLbl="node1" presStyleIdx="12" presStyleCnt="17">
        <dgm:presLayoutVars>
          <dgm:bulletEnabled val="1"/>
        </dgm:presLayoutVars>
      </dgm:prSet>
      <dgm:spPr>
        <a:xfrm>
          <a:off x="555075" y="3355927"/>
          <a:ext cx="1597057" cy="958234"/>
        </a:xfrm>
        <a:prstGeom prst="rect">
          <a:avLst/>
        </a:prstGeom>
      </dgm:spPr>
    </dgm:pt>
    <dgm:pt modelId="{54596218-E90D-4690-9B82-0AA8CF9FB0D4}" type="pres">
      <dgm:prSet presAssocID="{CD419F05-F7B8-45C6-900B-1A2CCA7AF0A9}" presName="sibTrans" presStyleCnt="0"/>
      <dgm:spPr/>
    </dgm:pt>
    <dgm:pt modelId="{9594D96D-34D0-41DD-B89A-57AE182E9BC9}" type="pres">
      <dgm:prSet presAssocID="{38711019-6995-4DD0-9250-1B542798C766}" presName="node" presStyleLbl="node1" presStyleIdx="13" presStyleCnt="17">
        <dgm:presLayoutVars>
          <dgm:bulletEnabled val="1"/>
        </dgm:presLayoutVars>
      </dgm:prSet>
      <dgm:spPr>
        <a:xfrm>
          <a:off x="2311838" y="3355927"/>
          <a:ext cx="1597057" cy="958234"/>
        </a:xfrm>
        <a:prstGeom prst="rect">
          <a:avLst/>
        </a:prstGeom>
      </dgm:spPr>
    </dgm:pt>
    <dgm:pt modelId="{F2B3773D-D76A-432B-A66B-C3D84E227B12}" type="pres">
      <dgm:prSet presAssocID="{84681CFB-F18C-4043-8329-52C791A7238A}" presName="sibTrans" presStyleCnt="0"/>
      <dgm:spPr/>
    </dgm:pt>
    <dgm:pt modelId="{FB9A4F03-7E0A-49DC-91AD-826F2E6909A9}" type="pres">
      <dgm:prSet presAssocID="{C73F7CA0-F733-4826-8B10-EC54E0E35C49}" presName="node" presStyleLbl="node1" presStyleIdx="14" presStyleCnt="17">
        <dgm:presLayoutVars>
          <dgm:bulletEnabled val="1"/>
        </dgm:presLayoutVars>
      </dgm:prSet>
      <dgm:spPr>
        <a:xfrm>
          <a:off x="4068602" y="3355927"/>
          <a:ext cx="1597057" cy="958234"/>
        </a:xfrm>
        <a:prstGeom prst="rect">
          <a:avLst/>
        </a:prstGeom>
      </dgm:spPr>
    </dgm:pt>
    <dgm:pt modelId="{E7237009-D93A-4EA7-8E6C-258F36252EBB}" type="pres">
      <dgm:prSet presAssocID="{CE8F1145-8D7D-41D8-A266-6A350AEF3CFB}" presName="sibTrans" presStyleCnt="0"/>
      <dgm:spPr/>
    </dgm:pt>
    <dgm:pt modelId="{6B4A39DF-C0A6-4AFF-B53D-E72B9BEDD6C5}" type="pres">
      <dgm:prSet presAssocID="{DB297C74-955A-4028-B1B8-FBF633E45714}" presName="node" presStyleLbl="node1" presStyleIdx="15" presStyleCnt="17">
        <dgm:presLayoutVars>
          <dgm:bulletEnabled val="1"/>
        </dgm:presLayoutVars>
      </dgm:prSet>
      <dgm:spPr>
        <a:xfrm>
          <a:off x="5825366" y="3355927"/>
          <a:ext cx="1597057" cy="958234"/>
        </a:xfrm>
        <a:prstGeom prst="rect">
          <a:avLst/>
        </a:prstGeom>
      </dgm:spPr>
    </dgm:pt>
    <dgm:pt modelId="{63A00DD4-505D-4831-BC6A-1A45B894CCA2}" type="pres">
      <dgm:prSet presAssocID="{A82618B9-17BD-4091-A541-470EEC5AC192}" presName="sibTrans" presStyleCnt="0"/>
      <dgm:spPr/>
    </dgm:pt>
    <dgm:pt modelId="{79017178-3E6D-41F9-92BE-1523FCC641C0}" type="pres">
      <dgm:prSet presAssocID="{59CF9532-7587-4F16-A297-64A906EB5668}" presName="node" presStyleLbl="node1" presStyleIdx="16" presStyleCnt="17">
        <dgm:presLayoutVars>
          <dgm:bulletEnabled val="1"/>
        </dgm:presLayoutVars>
      </dgm:prSet>
      <dgm:spPr>
        <a:xfrm>
          <a:off x="3190220" y="4473868"/>
          <a:ext cx="1597057" cy="958234"/>
        </a:xfrm>
        <a:prstGeom prst="rect">
          <a:avLst/>
        </a:prstGeom>
      </dgm:spPr>
    </dgm:pt>
  </dgm:ptLst>
  <dgm:cxnLst>
    <dgm:cxn modelId="{D61A5A00-5CF4-4588-B916-012B18C48EA6}" srcId="{0AC85927-C2F0-408B-8FD1-97C02023E0B3}" destId="{6CF42DDF-7A64-4439-A862-060636728B36}" srcOrd="1" destOrd="0" parTransId="{8E9B38B0-F16F-499A-BE09-4A81E8D44908}" sibTransId="{51B9453E-5B12-423B-9DAF-52D3749D5083}"/>
    <dgm:cxn modelId="{DF52090D-C544-4333-9ECE-6E7C10237DD7}" type="presOf" srcId="{DB297C74-955A-4028-B1B8-FBF633E45714}" destId="{6B4A39DF-C0A6-4AFF-B53D-E72B9BEDD6C5}" srcOrd="0" destOrd="0" presId="urn:microsoft.com/office/officeart/2005/8/layout/default"/>
    <dgm:cxn modelId="{AC9F1623-4E31-401A-A4D1-F416B44A6D0A}" type="presOf" srcId="{0AC85927-C2F0-408B-8FD1-97C02023E0B3}" destId="{4F970F5D-234F-4ADB-A667-805C410424B9}" srcOrd="0" destOrd="0" presId="urn:microsoft.com/office/officeart/2005/8/layout/default"/>
    <dgm:cxn modelId="{E1BE802F-DA93-43D8-8896-3491C724BE3C}" srcId="{0AC85927-C2F0-408B-8FD1-97C02023E0B3}" destId="{38711019-6995-4DD0-9250-1B542798C766}" srcOrd="13" destOrd="0" parTransId="{E2C76E5D-B136-4374-AB90-D2C53AF7127E}" sibTransId="{84681CFB-F18C-4043-8329-52C791A7238A}"/>
    <dgm:cxn modelId="{80B5413C-795E-4442-9AAA-7D9A8F4C9956}" srcId="{0AC85927-C2F0-408B-8FD1-97C02023E0B3}" destId="{59CF9532-7587-4F16-A297-64A906EB5668}" srcOrd="16" destOrd="0" parTransId="{FE91E40E-73E2-4446-977A-07331383A590}" sibTransId="{8974F919-ED53-4B97-A0D2-46BC08240CCB}"/>
    <dgm:cxn modelId="{408C9C43-C9B6-4E6D-A589-73F5F53A1382}" type="presOf" srcId="{A7062B41-888D-4626-9C21-1A4111D5A7F1}" destId="{E6461682-48B0-4244-B50C-403B2E06192B}" srcOrd="0" destOrd="0" presId="urn:microsoft.com/office/officeart/2005/8/layout/default"/>
    <dgm:cxn modelId="{724FAE65-9B8E-4D3F-AD27-B0A4F1C1E55E}" srcId="{0AC85927-C2F0-408B-8FD1-97C02023E0B3}" destId="{DB297C74-955A-4028-B1B8-FBF633E45714}" srcOrd="15" destOrd="0" parTransId="{00333E69-8554-4CC5-8590-A3A4016F90CA}" sibTransId="{A82618B9-17BD-4091-A541-470EEC5AC192}"/>
    <dgm:cxn modelId="{4EC63146-870A-497A-ABF8-FDAC3768D447}" type="presOf" srcId="{411B66BC-0B58-4385-8C63-2850CC3A0563}" destId="{19AC260E-7C8C-43A0-B11C-80FE93AB6ADD}" srcOrd="0" destOrd="0" presId="urn:microsoft.com/office/officeart/2005/8/layout/default"/>
    <dgm:cxn modelId="{667FD64B-EE4A-416C-AD49-589513899077}" type="presOf" srcId="{38711019-6995-4DD0-9250-1B542798C766}" destId="{9594D96D-34D0-41DD-B89A-57AE182E9BC9}" srcOrd="0" destOrd="0" presId="urn:microsoft.com/office/officeart/2005/8/layout/default"/>
    <dgm:cxn modelId="{3C9B9170-B736-429E-885F-5D05CE82377A}" srcId="{0AC85927-C2F0-408B-8FD1-97C02023E0B3}" destId="{A7062B41-888D-4626-9C21-1A4111D5A7F1}" srcOrd="6" destOrd="0" parTransId="{55C3632D-E634-4D94-9A7A-6670A65FEC2B}" sibTransId="{CD06439C-5D16-40A4-9ADA-33531722527B}"/>
    <dgm:cxn modelId="{21591C55-2F92-4C5A-984E-B9023024BDB5}" type="presOf" srcId="{FC7F30CA-8CA5-4A4E-BCA4-809ECB9D21BC}" destId="{0ADC8A8F-5610-4B69-A1EE-330E41E1C8C5}" srcOrd="0" destOrd="0" presId="urn:microsoft.com/office/officeart/2005/8/layout/default"/>
    <dgm:cxn modelId="{184F487C-D6A9-48AA-A547-ECF16ACB293D}" srcId="{0AC85927-C2F0-408B-8FD1-97C02023E0B3}" destId="{C73F7CA0-F733-4826-8B10-EC54E0E35C49}" srcOrd="14" destOrd="0" parTransId="{C58A6E36-02AC-4801-ABC6-9BBDA20A92A7}" sibTransId="{CE8F1145-8D7D-41D8-A266-6A350AEF3CFB}"/>
    <dgm:cxn modelId="{2C86527E-2262-4CEB-841A-9CA2998BC5F5}" type="presOf" srcId="{6CF42DDF-7A64-4439-A862-060636728B36}" destId="{D6F70B87-EA75-41C7-ACB8-90C4E08BF90E}" srcOrd="0" destOrd="0" presId="urn:microsoft.com/office/officeart/2005/8/layout/default"/>
    <dgm:cxn modelId="{C329D282-EED7-4EEF-B69E-2AF2B0F3A84E}" type="presOf" srcId="{C73F7CA0-F733-4826-8B10-EC54E0E35C49}" destId="{FB9A4F03-7E0A-49DC-91AD-826F2E6909A9}" srcOrd="0" destOrd="0" presId="urn:microsoft.com/office/officeart/2005/8/layout/default"/>
    <dgm:cxn modelId="{F5DE6787-B6D1-4F77-9745-C0485665D44C}" type="presOf" srcId="{FDEDD703-30FC-47D3-AF4A-682EBD157F82}" destId="{1BD1E026-54F9-4C37-BDCA-60CEAA733B11}" srcOrd="0" destOrd="0" presId="urn:microsoft.com/office/officeart/2005/8/layout/default"/>
    <dgm:cxn modelId="{0978E08D-FBF8-4BD3-A875-784FB5C0FE24}" type="presOf" srcId="{39F15F91-0FAF-4F1D-B926-3EB71E7A6745}" destId="{A0F5D9CE-E8CC-418C-894D-29C377E533A2}" srcOrd="0" destOrd="0" presId="urn:microsoft.com/office/officeart/2005/8/layout/default"/>
    <dgm:cxn modelId="{80A76D91-B660-41CB-AE36-F0218894E52B}" srcId="{0AC85927-C2F0-408B-8FD1-97C02023E0B3}" destId="{ED7169E5-5D9B-4E25-B5D9-C780C6E7C289}" srcOrd="0" destOrd="0" parTransId="{E812D02C-8DE5-4E8B-8AE6-162A1AD761CD}" sibTransId="{F488FBC4-3A46-4598-91EA-19DA5E6EEBA2}"/>
    <dgm:cxn modelId="{E1746F99-92E0-4116-85C3-0C05035A8CA1}" srcId="{0AC85927-C2F0-408B-8FD1-97C02023E0B3}" destId="{D3A28B44-EC08-44CA-BEB1-5AF25477CD7A}" srcOrd="10" destOrd="0" parTransId="{DBEEBF20-D16D-4E3C-8F7E-A04514DBA35A}" sibTransId="{82809ABD-AEA8-4C6F-942C-3765FBB47377}"/>
    <dgm:cxn modelId="{119F52A1-4115-49FE-A9A3-5D2FFD039053}" type="presOf" srcId="{244C8AFE-6D13-45DC-862D-94FEA758E6BE}" destId="{9A708559-FD72-4447-AA1D-6D218D31941C}" srcOrd="0" destOrd="0" presId="urn:microsoft.com/office/officeart/2005/8/layout/default"/>
    <dgm:cxn modelId="{D9C361A2-6CA6-45FC-A959-980055F75833}" type="presOf" srcId="{80E2DDB3-2B36-4D09-A3F1-D60DD56D35DA}" destId="{54878FAC-6AB0-4747-B690-A2832A61FBFB}" srcOrd="0" destOrd="0" presId="urn:microsoft.com/office/officeart/2005/8/layout/default"/>
    <dgm:cxn modelId="{B7AE67A3-8C73-4D7F-9673-2BBEF526CF81}" type="presOf" srcId="{8EA19560-A880-46EA-9C79-6A1595223463}" destId="{A4E06DB8-8795-4F09-AAD0-495172BF4132}" srcOrd="0" destOrd="0" presId="urn:microsoft.com/office/officeart/2005/8/layout/default"/>
    <dgm:cxn modelId="{7701D2A5-3E28-448F-94D4-94C781BE1B87}" srcId="{0AC85927-C2F0-408B-8FD1-97C02023E0B3}" destId="{FC7F30CA-8CA5-4A4E-BCA4-809ECB9D21BC}" srcOrd="4" destOrd="0" parTransId="{F18BFCFA-F360-4150-84B0-3644197D059F}" sibTransId="{3586DC2F-A6B9-4ABC-8E09-9DF77D4082A5}"/>
    <dgm:cxn modelId="{61B180AD-F977-487C-AE95-FBC6B81F8C73}" srcId="{0AC85927-C2F0-408B-8FD1-97C02023E0B3}" destId="{39F15F91-0FAF-4F1D-B926-3EB71E7A6745}" srcOrd="7" destOrd="0" parTransId="{803F14A5-5FE9-411F-A98C-205069DFBE42}" sibTransId="{9C3A027D-D1E4-445A-9E15-7D0BE373D336}"/>
    <dgm:cxn modelId="{A55F7DB5-49FD-44EA-810B-6CF9EA8998B1}" type="presOf" srcId="{C765581E-9C76-462C-AA78-E8541E9BBF03}" destId="{7E060D13-D739-4E20-B9EE-B6A175766BDC}" srcOrd="0" destOrd="0" presId="urn:microsoft.com/office/officeart/2005/8/layout/default"/>
    <dgm:cxn modelId="{785382C0-0CDD-4A75-8FFE-4A5B44AAF888}" srcId="{0AC85927-C2F0-408B-8FD1-97C02023E0B3}" destId="{411B66BC-0B58-4385-8C63-2850CC3A0563}" srcOrd="2" destOrd="0" parTransId="{40A4CCDE-0681-41F3-B8D4-FC75476130A4}" sibTransId="{E20B3269-4BB3-40FA-AF11-310E022A146E}"/>
    <dgm:cxn modelId="{5434D8C9-5FD6-4C64-B0F1-E84BA7CBB288}" srcId="{0AC85927-C2F0-408B-8FD1-97C02023E0B3}" destId="{C765581E-9C76-462C-AA78-E8541E9BBF03}" srcOrd="12" destOrd="0" parTransId="{FD9A3306-AFDB-4421-A205-C9F7BE57752C}" sibTransId="{CD419F05-F7B8-45C6-900B-1A2CCA7AF0A9}"/>
    <dgm:cxn modelId="{7D05CACA-D2D2-4953-8D0B-93392B6C8519}" srcId="{0AC85927-C2F0-408B-8FD1-97C02023E0B3}" destId="{FDEDD703-30FC-47D3-AF4A-682EBD157F82}" srcOrd="8" destOrd="0" parTransId="{4D5EC61B-52D9-45BF-B4C9-28577C7539CA}" sibTransId="{1F024CEA-976A-4572-ACC4-5EC6F9F38CC5}"/>
    <dgm:cxn modelId="{B46079CB-0093-4C53-A2D6-B95DF2D0BA3F}" type="presOf" srcId="{D3A28B44-EC08-44CA-BEB1-5AF25477CD7A}" destId="{74EB48F7-7B3A-4C23-8875-2A41416EB2A5}" srcOrd="0" destOrd="0" presId="urn:microsoft.com/office/officeart/2005/8/layout/default"/>
    <dgm:cxn modelId="{367762D0-0ADC-446D-AF75-083783A95924}" type="presOf" srcId="{59CF9532-7587-4F16-A297-64A906EB5668}" destId="{79017178-3E6D-41F9-92BE-1523FCC641C0}" srcOrd="0" destOrd="0" presId="urn:microsoft.com/office/officeart/2005/8/layout/default"/>
    <dgm:cxn modelId="{072D04D5-8DE3-4001-AAF9-2DF5AFEA0014}" srcId="{0AC85927-C2F0-408B-8FD1-97C02023E0B3}" destId="{244C8AFE-6D13-45DC-862D-94FEA758E6BE}" srcOrd="9" destOrd="0" parTransId="{BF1F2727-BE1A-4B0E-ADD1-DA07313DC8F8}" sibTransId="{D392EAA4-BC41-4CEA-8163-31436B0D1BE7}"/>
    <dgm:cxn modelId="{CF84FDE0-D2E4-4EA7-9455-62E6E89E9767}" type="presOf" srcId="{ED7169E5-5D9B-4E25-B5D9-C780C6E7C289}" destId="{3720950D-7CAF-48E6-AAF7-1467CDBDA7DB}" srcOrd="0" destOrd="0" presId="urn:microsoft.com/office/officeart/2005/8/layout/default"/>
    <dgm:cxn modelId="{C4049DE8-EC87-4AF9-8167-D009F0BADF3A}" srcId="{0AC85927-C2F0-408B-8FD1-97C02023E0B3}" destId="{8EA19560-A880-46EA-9C79-6A1595223463}" srcOrd="11" destOrd="0" parTransId="{574FCECA-F1C9-478B-9E06-02909B28F482}" sibTransId="{0FEF8FE0-1A83-4E14-9155-A933A59EE9D9}"/>
    <dgm:cxn modelId="{E36C20F0-4EDF-44CE-99A4-D18A8058B349}" type="presOf" srcId="{F5E546BE-37B1-47F3-AA9F-009E64A2E56B}" destId="{FA2B3EF5-F612-4479-90B5-5FFD1B2BC396}" srcOrd="0" destOrd="0" presId="urn:microsoft.com/office/officeart/2005/8/layout/default"/>
    <dgm:cxn modelId="{C88EB3F4-EE18-4A56-9F7E-598F7A09EA26}" srcId="{0AC85927-C2F0-408B-8FD1-97C02023E0B3}" destId="{F5E546BE-37B1-47F3-AA9F-009E64A2E56B}" srcOrd="5" destOrd="0" parTransId="{5DBD9C8A-D81F-47BE-B4B5-3A28AF8468E6}" sibTransId="{F98351AF-DDCF-4C75-93AE-428154454EAF}"/>
    <dgm:cxn modelId="{67C7F9F8-EDA8-49A5-9D75-ED590F7F1FBC}" srcId="{0AC85927-C2F0-408B-8FD1-97C02023E0B3}" destId="{80E2DDB3-2B36-4D09-A3F1-D60DD56D35DA}" srcOrd="3" destOrd="0" parTransId="{32E9CF91-4A9C-4B62-BCE8-7E3DB19FBB95}" sibTransId="{4D1C6C6E-0FB5-444E-B636-ADC770F9C27D}"/>
    <dgm:cxn modelId="{D8F7A9D2-E008-46A5-A6B9-28B3BF0A9E17}" type="presParOf" srcId="{4F970F5D-234F-4ADB-A667-805C410424B9}" destId="{3720950D-7CAF-48E6-AAF7-1467CDBDA7DB}" srcOrd="0" destOrd="0" presId="urn:microsoft.com/office/officeart/2005/8/layout/default"/>
    <dgm:cxn modelId="{C6E5A414-C479-43A8-A2A2-E05D1EC5FF12}" type="presParOf" srcId="{4F970F5D-234F-4ADB-A667-805C410424B9}" destId="{E985C5AD-835F-413A-9C3B-BF90554A2E4E}" srcOrd="1" destOrd="0" presId="urn:microsoft.com/office/officeart/2005/8/layout/default"/>
    <dgm:cxn modelId="{63DEB873-4335-4DD7-9530-AA112772BD7D}" type="presParOf" srcId="{4F970F5D-234F-4ADB-A667-805C410424B9}" destId="{D6F70B87-EA75-41C7-ACB8-90C4E08BF90E}" srcOrd="2" destOrd="0" presId="urn:microsoft.com/office/officeart/2005/8/layout/default"/>
    <dgm:cxn modelId="{3D43CD21-6A90-4440-B1C3-3D0F35F56F88}" type="presParOf" srcId="{4F970F5D-234F-4ADB-A667-805C410424B9}" destId="{F935767F-0CB1-4781-B7CD-34B15E0B8BB1}" srcOrd="3" destOrd="0" presId="urn:microsoft.com/office/officeart/2005/8/layout/default"/>
    <dgm:cxn modelId="{71348B4E-4F3F-4030-815F-D8F0085133E8}" type="presParOf" srcId="{4F970F5D-234F-4ADB-A667-805C410424B9}" destId="{19AC260E-7C8C-43A0-B11C-80FE93AB6ADD}" srcOrd="4" destOrd="0" presId="urn:microsoft.com/office/officeart/2005/8/layout/default"/>
    <dgm:cxn modelId="{C7920F12-6902-4665-A557-A2F2EB103640}" type="presParOf" srcId="{4F970F5D-234F-4ADB-A667-805C410424B9}" destId="{695E129E-B2D3-451B-B073-84BAEAE6E5C7}" srcOrd="5" destOrd="0" presId="urn:microsoft.com/office/officeart/2005/8/layout/default"/>
    <dgm:cxn modelId="{098772ED-8567-49C8-A065-8B3CF459F78A}" type="presParOf" srcId="{4F970F5D-234F-4ADB-A667-805C410424B9}" destId="{54878FAC-6AB0-4747-B690-A2832A61FBFB}" srcOrd="6" destOrd="0" presId="urn:microsoft.com/office/officeart/2005/8/layout/default"/>
    <dgm:cxn modelId="{ACFB01DE-272C-4A4D-81AC-BCD007F45125}" type="presParOf" srcId="{4F970F5D-234F-4ADB-A667-805C410424B9}" destId="{45B9A583-D1A8-4E12-8130-D54EEADE621A}" srcOrd="7" destOrd="0" presId="urn:microsoft.com/office/officeart/2005/8/layout/default"/>
    <dgm:cxn modelId="{57D39F16-36E1-401A-BBDE-087ED6F85BC1}" type="presParOf" srcId="{4F970F5D-234F-4ADB-A667-805C410424B9}" destId="{0ADC8A8F-5610-4B69-A1EE-330E41E1C8C5}" srcOrd="8" destOrd="0" presId="urn:microsoft.com/office/officeart/2005/8/layout/default"/>
    <dgm:cxn modelId="{D40CBE11-E9B7-49EB-8F81-05B591ED6E1D}" type="presParOf" srcId="{4F970F5D-234F-4ADB-A667-805C410424B9}" destId="{E784906E-1F92-4AB6-9220-4B6076913E7C}" srcOrd="9" destOrd="0" presId="urn:microsoft.com/office/officeart/2005/8/layout/default"/>
    <dgm:cxn modelId="{C63B1267-5501-4B68-BEA3-872BE761D9AE}" type="presParOf" srcId="{4F970F5D-234F-4ADB-A667-805C410424B9}" destId="{FA2B3EF5-F612-4479-90B5-5FFD1B2BC396}" srcOrd="10" destOrd="0" presId="urn:microsoft.com/office/officeart/2005/8/layout/default"/>
    <dgm:cxn modelId="{C5997950-0FF0-4914-8EB8-EE4E7AA807DB}" type="presParOf" srcId="{4F970F5D-234F-4ADB-A667-805C410424B9}" destId="{A8A8B518-7F37-4E16-8B90-2A2A563B294F}" srcOrd="11" destOrd="0" presId="urn:microsoft.com/office/officeart/2005/8/layout/default"/>
    <dgm:cxn modelId="{8ED5220C-935F-485F-8FE1-67AFEE0A5588}" type="presParOf" srcId="{4F970F5D-234F-4ADB-A667-805C410424B9}" destId="{E6461682-48B0-4244-B50C-403B2E06192B}" srcOrd="12" destOrd="0" presId="urn:microsoft.com/office/officeart/2005/8/layout/default"/>
    <dgm:cxn modelId="{2342E17C-F8BD-47B9-B4CA-494E41B380AD}" type="presParOf" srcId="{4F970F5D-234F-4ADB-A667-805C410424B9}" destId="{A4D782D5-8DF9-4543-8938-91A782D8F6EF}" srcOrd="13" destOrd="0" presId="urn:microsoft.com/office/officeart/2005/8/layout/default"/>
    <dgm:cxn modelId="{53D13E6B-0D31-495C-8A2E-9A82359435D6}" type="presParOf" srcId="{4F970F5D-234F-4ADB-A667-805C410424B9}" destId="{A0F5D9CE-E8CC-418C-894D-29C377E533A2}" srcOrd="14" destOrd="0" presId="urn:microsoft.com/office/officeart/2005/8/layout/default"/>
    <dgm:cxn modelId="{CAFE4490-4BB9-490E-A48D-232E3215E6D0}" type="presParOf" srcId="{4F970F5D-234F-4ADB-A667-805C410424B9}" destId="{A86C9EC2-47CE-4B54-B6E1-1CF1EEC29570}" srcOrd="15" destOrd="0" presId="urn:microsoft.com/office/officeart/2005/8/layout/default"/>
    <dgm:cxn modelId="{6C7BC167-1D7F-40D5-935D-B02E6378F1E3}" type="presParOf" srcId="{4F970F5D-234F-4ADB-A667-805C410424B9}" destId="{1BD1E026-54F9-4C37-BDCA-60CEAA733B11}" srcOrd="16" destOrd="0" presId="urn:microsoft.com/office/officeart/2005/8/layout/default"/>
    <dgm:cxn modelId="{B7A6E125-7BD9-46C7-8AC3-E57803FA0486}" type="presParOf" srcId="{4F970F5D-234F-4ADB-A667-805C410424B9}" destId="{A8E65F24-1586-4F13-BEAF-BC0CA0CB0580}" srcOrd="17" destOrd="0" presId="urn:microsoft.com/office/officeart/2005/8/layout/default"/>
    <dgm:cxn modelId="{E4DBA6F9-4736-4270-BF61-7B59458F52F5}" type="presParOf" srcId="{4F970F5D-234F-4ADB-A667-805C410424B9}" destId="{9A708559-FD72-4447-AA1D-6D218D31941C}" srcOrd="18" destOrd="0" presId="urn:microsoft.com/office/officeart/2005/8/layout/default"/>
    <dgm:cxn modelId="{3207E1C9-0FAE-4926-88DD-76181F438CC9}" type="presParOf" srcId="{4F970F5D-234F-4ADB-A667-805C410424B9}" destId="{C857BCBD-F7F5-4403-B52A-EB8C0733E000}" srcOrd="19" destOrd="0" presId="urn:microsoft.com/office/officeart/2005/8/layout/default"/>
    <dgm:cxn modelId="{A508AFFE-0AC1-4515-A2CD-875FC4C05D23}" type="presParOf" srcId="{4F970F5D-234F-4ADB-A667-805C410424B9}" destId="{74EB48F7-7B3A-4C23-8875-2A41416EB2A5}" srcOrd="20" destOrd="0" presId="urn:microsoft.com/office/officeart/2005/8/layout/default"/>
    <dgm:cxn modelId="{5D78FE4C-F73F-4A4F-B927-0AE7D0F4538B}" type="presParOf" srcId="{4F970F5D-234F-4ADB-A667-805C410424B9}" destId="{236D01E1-AD98-4D76-B6AF-2770010E8C50}" srcOrd="21" destOrd="0" presId="urn:microsoft.com/office/officeart/2005/8/layout/default"/>
    <dgm:cxn modelId="{D01ADB8D-D744-47A7-8A85-D2A6827B8844}" type="presParOf" srcId="{4F970F5D-234F-4ADB-A667-805C410424B9}" destId="{A4E06DB8-8795-4F09-AAD0-495172BF4132}" srcOrd="22" destOrd="0" presId="urn:microsoft.com/office/officeart/2005/8/layout/default"/>
    <dgm:cxn modelId="{E0AD5F69-CB81-4AD3-8405-71F54403C76F}" type="presParOf" srcId="{4F970F5D-234F-4ADB-A667-805C410424B9}" destId="{6341D02E-1CA4-4878-A541-F5EF3CE61986}" srcOrd="23" destOrd="0" presId="urn:microsoft.com/office/officeart/2005/8/layout/default"/>
    <dgm:cxn modelId="{CF3166AB-9D7B-4341-AFD4-875D970A8676}" type="presParOf" srcId="{4F970F5D-234F-4ADB-A667-805C410424B9}" destId="{7E060D13-D739-4E20-B9EE-B6A175766BDC}" srcOrd="24" destOrd="0" presId="urn:microsoft.com/office/officeart/2005/8/layout/default"/>
    <dgm:cxn modelId="{DBDE109A-DFB7-4514-9537-3033AF15F00B}" type="presParOf" srcId="{4F970F5D-234F-4ADB-A667-805C410424B9}" destId="{54596218-E90D-4690-9B82-0AA8CF9FB0D4}" srcOrd="25" destOrd="0" presId="urn:microsoft.com/office/officeart/2005/8/layout/default"/>
    <dgm:cxn modelId="{F63292CD-76A7-4200-A1F1-8E45AB182887}" type="presParOf" srcId="{4F970F5D-234F-4ADB-A667-805C410424B9}" destId="{9594D96D-34D0-41DD-B89A-57AE182E9BC9}" srcOrd="26" destOrd="0" presId="urn:microsoft.com/office/officeart/2005/8/layout/default"/>
    <dgm:cxn modelId="{62D0D1A8-BC61-4D60-84EC-531A644DDEDA}" type="presParOf" srcId="{4F970F5D-234F-4ADB-A667-805C410424B9}" destId="{F2B3773D-D76A-432B-A66B-C3D84E227B12}" srcOrd="27" destOrd="0" presId="urn:microsoft.com/office/officeart/2005/8/layout/default"/>
    <dgm:cxn modelId="{9DBF15A9-000E-4ABC-9B45-D4404BE1D23E}" type="presParOf" srcId="{4F970F5D-234F-4ADB-A667-805C410424B9}" destId="{FB9A4F03-7E0A-49DC-91AD-826F2E6909A9}" srcOrd="28" destOrd="0" presId="urn:microsoft.com/office/officeart/2005/8/layout/default"/>
    <dgm:cxn modelId="{3F61CEF5-B52E-4C67-A2E6-A0AD13627545}" type="presParOf" srcId="{4F970F5D-234F-4ADB-A667-805C410424B9}" destId="{E7237009-D93A-4EA7-8E6C-258F36252EBB}" srcOrd="29" destOrd="0" presId="urn:microsoft.com/office/officeart/2005/8/layout/default"/>
    <dgm:cxn modelId="{6AF15721-BBC7-4740-8342-8CC1FD5CCE6E}" type="presParOf" srcId="{4F970F5D-234F-4ADB-A667-805C410424B9}" destId="{6B4A39DF-C0A6-4AFF-B53D-E72B9BEDD6C5}" srcOrd="30" destOrd="0" presId="urn:microsoft.com/office/officeart/2005/8/layout/default"/>
    <dgm:cxn modelId="{A11B99CC-8955-433E-A231-A839C223AC78}" type="presParOf" srcId="{4F970F5D-234F-4ADB-A667-805C410424B9}" destId="{63A00DD4-505D-4831-BC6A-1A45B894CCA2}" srcOrd="31" destOrd="0" presId="urn:microsoft.com/office/officeart/2005/8/layout/default"/>
    <dgm:cxn modelId="{80BD745D-78CF-4A49-9C2D-AF332F2BDF66}" type="presParOf" srcId="{4F970F5D-234F-4ADB-A667-805C410424B9}" destId="{79017178-3E6D-41F9-92BE-1523FCC641C0}"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EBA6EC-171C-41B7-B6AF-5B9ED32D9A5A}"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51EFF8A0-A5A0-4AED-8893-CA8FE145CC6E}">
      <dgm:prSet phldrT="[Text]"/>
      <dgm:spPr/>
      <dgm:t>
        <a:bodyPr/>
        <a:lstStyle/>
        <a:p>
          <a:r>
            <a:rPr lang="en-US" dirty="0">
              <a:latin typeface="Segoe UI" panose="020B0502040204020203" pitchFamily="34" charset="0"/>
              <a:cs typeface="Segoe UI" panose="020B0502040204020203" pitchFamily="34" charset="0"/>
            </a:rPr>
            <a:t>Crimes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in Statute</a:t>
          </a:r>
        </a:p>
      </dgm:t>
    </dgm:pt>
    <dgm:pt modelId="{B136A97B-688D-4038-8FCE-8934DD1202DC}" type="parTrans" cxnId="{AF50A9B9-FA3E-4B88-ABE6-6C1D18FDDDFC}">
      <dgm:prSet/>
      <dgm:spPr/>
      <dgm:t>
        <a:bodyPr/>
        <a:lstStyle/>
        <a:p>
          <a:endParaRPr lang="en-US"/>
        </a:p>
      </dgm:t>
    </dgm:pt>
    <dgm:pt modelId="{C7A2468D-115F-415B-A949-123F26FC762F}" type="sibTrans" cxnId="{AF50A9B9-FA3E-4B88-ABE6-6C1D18FDDDFC}">
      <dgm:prSet/>
      <dgm:spPr/>
      <dgm:t>
        <a:bodyPr/>
        <a:lstStyle/>
        <a:p>
          <a:endParaRPr lang="en-US"/>
        </a:p>
      </dgm:t>
    </dgm:pt>
    <dgm:pt modelId="{D50EC867-7DB3-4935-BBB1-6BFD559FAF9D}">
      <dgm:prSet phldrT="[Text]"/>
      <dgm:spPr/>
      <dgm:t>
        <a:bodyPr/>
        <a:lstStyle/>
        <a:p>
          <a:r>
            <a:rPr lang="en-US">
              <a:latin typeface="Segoe UI" panose="020B0502040204020203" pitchFamily="34" charset="0"/>
              <a:cs typeface="Segoe UI" panose="020B0502040204020203" pitchFamily="34" charset="0"/>
            </a:rPr>
            <a:t>Aggravated sex trafficking</a:t>
          </a:r>
          <a:endParaRPr lang="en-US" dirty="0">
            <a:latin typeface="Segoe UI" panose="020B0502040204020203" pitchFamily="34" charset="0"/>
            <a:cs typeface="Segoe UI" panose="020B0502040204020203" pitchFamily="34" charset="0"/>
          </a:endParaRPr>
        </a:p>
      </dgm:t>
    </dgm:pt>
    <dgm:pt modelId="{972A647A-6AF8-4203-B8E4-32659D309B87}" type="parTrans" cxnId="{139D407A-35E8-44D3-A75D-8B2B078F3762}">
      <dgm:prSet/>
      <dgm:spPr/>
      <dgm:t>
        <a:bodyPr/>
        <a:lstStyle/>
        <a:p>
          <a:endParaRPr lang="en-US"/>
        </a:p>
      </dgm:t>
    </dgm:pt>
    <dgm:pt modelId="{53B1B5E4-DB99-42DA-9652-EE8E7A1CDA77}" type="sibTrans" cxnId="{139D407A-35E8-44D3-A75D-8B2B078F3762}">
      <dgm:prSet/>
      <dgm:spPr/>
      <dgm:t>
        <a:bodyPr/>
        <a:lstStyle/>
        <a:p>
          <a:endParaRPr lang="en-US"/>
        </a:p>
      </dgm:t>
    </dgm:pt>
    <dgm:pt modelId="{92D38B34-1C6A-430F-AE9B-404250A0B27D}">
      <dgm:prSet phldrT="[Text]"/>
      <dgm:spPr/>
      <dgm:t>
        <a:bodyPr/>
        <a:lstStyle/>
        <a:p>
          <a:r>
            <a:rPr lang="en-US" dirty="0">
              <a:latin typeface="Segoe UI" panose="020B0502040204020203" pitchFamily="34" charset="0"/>
              <a:cs typeface="Segoe UI" panose="020B0502040204020203" pitchFamily="34" charset="0"/>
            </a:rPr>
            <a:t>Victim Protections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in Statute</a:t>
          </a:r>
        </a:p>
      </dgm:t>
    </dgm:pt>
    <dgm:pt modelId="{2B53D5B9-5885-404B-9EAB-2072E43FD9C5}" type="parTrans" cxnId="{2148BD93-85F2-4F65-8ADB-C232A13B9223}">
      <dgm:prSet/>
      <dgm:spPr/>
      <dgm:t>
        <a:bodyPr/>
        <a:lstStyle/>
        <a:p>
          <a:endParaRPr lang="en-US"/>
        </a:p>
      </dgm:t>
    </dgm:pt>
    <dgm:pt modelId="{83922E79-B97D-4994-A6D4-DC64AC073F76}" type="sibTrans" cxnId="{2148BD93-85F2-4F65-8ADB-C232A13B9223}">
      <dgm:prSet/>
      <dgm:spPr/>
      <dgm:t>
        <a:bodyPr/>
        <a:lstStyle/>
        <a:p>
          <a:endParaRPr lang="en-US"/>
        </a:p>
      </dgm:t>
    </dgm:pt>
    <dgm:pt modelId="{5C41E55B-6DC5-4D43-8DED-4CBE0F23330F}">
      <dgm:prSet phldrT="[Text]"/>
      <dgm:spPr/>
      <dgm:t>
        <a:bodyPr/>
        <a:lstStyle/>
        <a:p>
          <a:r>
            <a:rPr lang="en-US" dirty="0">
              <a:latin typeface="Segoe UI" panose="020B0502040204020203" pitchFamily="34" charset="0"/>
              <a:cs typeface="Segoe UI" panose="020B0502040204020203" pitchFamily="34" charset="0"/>
            </a:rPr>
            <a:t>Victim’s compensation &amp; restitution</a:t>
          </a:r>
        </a:p>
      </dgm:t>
    </dgm:pt>
    <dgm:pt modelId="{E4387470-B5A5-41A3-90B2-131AB9652708}" type="parTrans" cxnId="{9A7E85C2-6F9A-45EE-9179-78A5AACEEAE4}">
      <dgm:prSet/>
      <dgm:spPr/>
      <dgm:t>
        <a:bodyPr/>
        <a:lstStyle/>
        <a:p>
          <a:endParaRPr lang="en-US"/>
        </a:p>
      </dgm:t>
    </dgm:pt>
    <dgm:pt modelId="{BE227E59-2203-4FDE-9AE1-875D35777C7E}" type="sibTrans" cxnId="{9A7E85C2-6F9A-45EE-9179-78A5AACEEAE4}">
      <dgm:prSet/>
      <dgm:spPr/>
      <dgm:t>
        <a:bodyPr/>
        <a:lstStyle/>
        <a:p>
          <a:endParaRPr lang="en-US"/>
        </a:p>
      </dgm:t>
    </dgm:pt>
    <dgm:pt modelId="{EB21DA85-F5AC-4D55-A8CB-3077117008F1}">
      <dgm:prSet/>
      <dgm:spPr/>
      <dgm:t>
        <a:bodyPr/>
        <a:lstStyle/>
        <a:p>
          <a:r>
            <a:rPr lang="en-US">
              <a:latin typeface="Segoe UI" panose="020B0502040204020203" pitchFamily="34" charset="0"/>
              <a:cs typeface="Segoe UI" panose="020B0502040204020203" pitchFamily="34" charset="0"/>
            </a:rPr>
            <a:t>Forced labor</a:t>
          </a:r>
          <a:endParaRPr lang="en-US" dirty="0">
            <a:latin typeface="Segoe UI" panose="020B0502040204020203" pitchFamily="34" charset="0"/>
            <a:cs typeface="Segoe UI" panose="020B0502040204020203" pitchFamily="34" charset="0"/>
          </a:endParaRPr>
        </a:p>
      </dgm:t>
    </dgm:pt>
    <dgm:pt modelId="{1E523063-3B01-4E63-ADAC-08F69107896F}" type="parTrans" cxnId="{6AAD7165-0A65-4B65-8A7C-12C71C7CB317}">
      <dgm:prSet/>
      <dgm:spPr/>
      <dgm:t>
        <a:bodyPr/>
        <a:lstStyle/>
        <a:p>
          <a:endParaRPr lang="en-US"/>
        </a:p>
      </dgm:t>
    </dgm:pt>
    <dgm:pt modelId="{EA0398F3-1F51-4C26-9DE2-668EC47EDB2F}" type="sibTrans" cxnId="{6AAD7165-0A65-4B65-8A7C-12C71C7CB317}">
      <dgm:prSet/>
      <dgm:spPr/>
      <dgm:t>
        <a:bodyPr/>
        <a:lstStyle/>
        <a:p>
          <a:endParaRPr lang="en-US"/>
        </a:p>
      </dgm:t>
    </dgm:pt>
    <dgm:pt modelId="{EF3E393D-E03E-41E5-9121-4688A81DA7AF}">
      <dgm:prSet/>
      <dgm:spPr/>
      <dgm:t>
        <a:bodyPr/>
        <a:lstStyle/>
        <a:p>
          <a:r>
            <a:rPr lang="en-US" dirty="0">
              <a:latin typeface="Segoe UI" panose="020B0502040204020203" pitchFamily="34" charset="0"/>
              <a:cs typeface="Segoe UI" panose="020B0502040204020203" pitchFamily="34" charset="0"/>
            </a:rPr>
            <a:t>Affirmative defense</a:t>
          </a:r>
        </a:p>
      </dgm:t>
    </dgm:pt>
    <dgm:pt modelId="{45926578-E9D0-4DEB-A083-5063C956DFF0}" type="parTrans" cxnId="{0C2EE573-C9F3-4BF3-9701-F8AD9A9A7253}">
      <dgm:prSet/>
      <dgm:spPr/>
      <dgm:t>
        <a:bodyPr/>
        <a:lstStyle/>
        <a:p>
          <a:endParaRPr lang="en-US"/>
        </a:p>
      </dgm:t>
    </dgm:pt>
    <dgm:pt modelId="{7A1480DF-40C1-4157-B4E0-5BE0FD6C64AB}" type="sibTrans" cxnId="{0C2EE573-C9F3-4BF3-9701-F8AD9A9A7253}">
      <dgm:prSet/>
      <dgm:spPr/>
      <dgm:t>
        <a:bodyPr/>
        <a:lstStyle/>
        <a:p>
          <a:endParaRPr lang="en-US"/>
        </a:p>
      </dgm:t>
    </dgm:pt>
    <dgm:pt modelId="{0F0822C2-911A-4840-AB45-E2ABA89BADCC}">
      <dgm:prSet/>
      <dgm:spPr/>
      <dgm:t>
        <a:bodyPr/>
        <a:lstStyle/>
        <a:p>
          <a:r>
            <a:rPr lang="en-US">
              <a:latin typeface="Segoe UI" panose="020B0502040204020203" pitchFamily="34" charset="0"/>
              <a:cs typeface="Segoe UI" panose="020B0502040204020203" pitchFamily="34" charset="0"/>
            </a:rPr>
            <a:t>Protection orders</a:t>
          </a:r>
          <a:endParaRPr lang="en-US" dirty="0">
            <a:latin typeface="Segoe UI" panose="020B0502040204020203" pitchFamily="34" charset="0"/>
            <a:cs typeface="Segoe UI" panose="020B0502040204020203" pitchFamily="34" charset="0"/>
          </a:endParaRPr>
        </a:p>
      </dgm:t>
    </dgm:pt>
    <dgm:pt modelId="{FE1B0350-5D00-4D5D-AB52-33A4ACD84A8C}" type="parTrans" cxnId="{68418E4A-AB4D-4625-AA8E-E94F6B1C7F09}">
      <dgm:prSet/>
      <dgm:spPr/>
      <dgm:t>
        <a:bodyPr/>
        <a:lstStyle/>
        <a:p>
          <a:endParaRPr lang="en-US"/>
        </a:p>
      </dgm:t>
    </dgm:pt>
    <dgm:pt modelId="{9DC4BF1E-6F6C-409A-AF97-99F5E962B23A}" type="sibTrans" cxnId="{68418E4A-AB4D-4625-AA8E-E94F6B1C7F09}">
      <dgm:prSet/>
      <dgm:spPr/>
      <dgm:t>
        <a:bodyPr/>
        <a:lstStyle/>
        <a:p>
          <a:endParaRPr lang="en-US"/>
        </a:p>
      </dgm:t>
    </dgm:pt>
    <dgm:pt modelId="{94EA6964-C1D6-483C-8BD3-BAD2B3AEECDC}">
      <dgm:prSet/>
      <dgm:spPr/>
      <dgm:t>
        <a:bodyPr/>
        <a:lstStyle/>
        <a:p>
          <a:r>
            <a:rPr lang="en-US">
              <a:latin typeface="Segoe UI" panose="020B0502040204020203" pitchFamily="34" charset="0"/>
              <a:cs typeface="Segoe UI" panose="020B0502040204020203" pitchFamily="34" charset="0"/>
            </a:rPr>
            <a:t>Kidnapping and criminal restraint </a:t>
          </a:r>
          <a:endParaRPr lang="en-US" dirty="0">
            <a:latin typeface="Segoe UI" panose="020B0502040204020203" pitchFamily="34" charset="0"/>
            <a:cs typeface="Segoe UI" panose="020B0502040204020203" pitchFamily="34" charset="0"/>
          </a:endParaRPr>
        </a:p>
      </dgm:t>
    </dgm:pt>
    <dgm:pt modelId="{F70EAE74-8D29-49E0-B8AF-E60B136E1A00}" type="parTrans" cxnId="{14330521-8CEA-4A43-A516-114773A3FFE8}">
      <dgm:prSet/>
      <dgm:spPr/>
      <dgm:t>
        <a:bodyPr/>
        <a:lstStyle/>
        <a:p>
          <a:endParaRPr lang="en-US"/>
        </a:p>
      </dgm:t>
    </dgm:pt>
    <dgm:pt modelId="{184E1BA8-FCFA-4C0A-B7D5-2ACDDF1C93CF}" type="sibTrans" cxnId="{14330521-8CEA-4A43-A516-114773A3FFE8}">
      <dgm:prSet/>
      <dgm:spPr/>
      <dgm:t>
        <a:bodyPr/>
        <a:lstStyle/>
        <a:p>
          <a:endParaRPr lang="en-US"/>
        </a:p>
      </dgm:t>
    </dgm:pt>
    <dgm:pt modelId="{B983C5AE-C65C-4D65-BC5D-DB5A689448C7}">
      <dgm:prSet/>
      <dgm:spPr/>
      <dgm:t>
        <a:bodyPr/>
        <a:lstStyle/>
        <a:p>
          <a:r>
            <a:rPr lang="en-US" dirty="0">
              <a:latin typeface="Segoe UI" panose="020B0502040204020203" pitchFamily="34" charset="0"/>
              <a:cs typeface="Segoe UI" panose="020B0502040204020203" pitchFamily="34" charset="0"/>
            </a:rPr>
            <a:t>Systems</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Improvement</a:t>
          </a:r>
        </a:p>
      </dgm:t>
    </dgm:pt>
    <dgm:pt modelId="{46F04CC4-E861-412C-9AF7-1D15B69FDB46}" type="parTrans" cxnId="{490E1827-9103-4409-B54E-960F0BDBA168}">
      <dgm:prSet/>
      <dgm:spPr/>
      <dgm:t>
        <a:bodyPr/>
        <a:lstStyle/>
        <a:p>
          <a:endParaRPr lang="en-US"/>
        </a:p>
      </dgm:t>
    </dgm:pt>
    <dgm:pt modelId="{277589FA-AEC3-4452-B172-F8954F5820B7}" type="sibTrans" cxnId="{490E1827-9103-4409-B54E-960F0BDBA168}">
      <dgm:prSet/>
      <dgm:spPr/>
      <dgm:t>
        <a:bodyPr/>
        <a:lstStyle/>
        <a:p>
          <a:endParaRPr lang="en-US"/>
        </a:p>
      </dgm:t>
    </dgm:pt>
    <dgm:pt modelId="{32884AF2-F5B6-40A1-AAC4-CBB83C340142}">
      <dgm:prSet/>
      <dgm:spPr/>
      <dgm:t>
        <a:bodyPr/>
        <a:lstStyle/>
        <a:p>
          <a:r>
            <a:rPr lang="en-US">
              <a:latin typeface="Segoe UI" panose="020B0502040204020203" pitchFamily="34" charset="0"/>
              <a:cs typeface="Segoe UI" panose="020B0502040204020203" pitchFamily="34" charset="0"/>
            </a:rPr>
            <a:t>Mandatory sign posting in certain businesses</a:t>
          </a:r>
          <a:endParaRPr lang="en-US" dirty="0">
            <a:latin typeface="Segoe UI" panose="020B0502040204020203" pitchFamily="34" charset="0"/>
            <a:cs typeface="Segoe UI" panose="020B0502040204020203" pitchFamily="34" charset="0"/>
          </a:endParaRPr>
        </a:p>
      </dgm:t>
    </dgm:pt>
    <dgm:pt modelId="{C481E8E9-7B8C-4DF1-8051-876DEED6BC0F}" type="parTrans" cxnId="{AAA29AE0-294A-4C97-87DA-C842174FF6F6}">
      <dgm:prSet/>
      <dgm:spPr/>
      <dgm:t>
        <a:bodyPr/>
        <a:lstStyle/>
        <a:p>
          <a:endParaRPr lang="en-US"/>
        </a:p>
      </dgm:t>
    </dgm:pt>
    <dgm:pt modelId="{FFE5DA95-8D5A-4933-93D7-39813E04A3D0}" type="sibTrans" cxnId="{AAA29AE0-294A-4C97-87DA-C842174FF6F6}">
      <dgm:prSet/>
      <dgm:spPr/>
      <dgm:t>
        <a:bodyPr/>
        <a:lstStyle/>
        <a:p>
          <a:endParaRPr lang="en-US"/>
        </a:p>
      </dgm:t>
    </dgm:pt>
    <dgm:pt modelId="{214DC437-DCF1-4B80-8872-02B5157522E0}">
      <dgm:prSet/>
      <dgm:spPr/>
      <dgm:t>
        <a:bodyPr/>
        <a:lstStyle/>
        <a:p>
          <a:r>
            <a:rPr lang="en-US">
              <a:latin typeface="Segoe UI" panose="020B0502040204020203" pitchFamily="34" charset="0"/>
              <a:cs typeface="Segoe UI" panose="020B0502040204020203" pitchFamily="34" charset="0"/>
            </a:rPr>
            <a:t>Training for truck drivers</a:t>
          </a:r>
          <a:endParaRPr lang="en-US" dirty="0">
            <a:latin typeface="Segoe UI" panose="020B0502040204020203" pitchFamily="34" charset="0"/>
            <a:cs typeface="Segoe UI" panose="020B0502040204020203" pitchFamily="34" charset="0"/>
          </a:endParaRPr>
        </a:p>
      </dgm:t>
    </dgm:pt>
    <dgm:pt modelId="{A61E3FFE-84E4-4A78-995D-0F6D46790854}" type="parTrans" cxnId="{0ED4DA63-4FF5-41C3-B511-0C85A56D55AB}">
      <dgm:prSet/>
      <dgm:spPr/>
      <dgm:t>
        <a:bodyPr/>
        <a:lstStyle/>
        <a:p>
          <a:endParaRPr lang="en-US"/>
        </a:p>
      </dgm:t>
    </dgm:pt>
    <dgm:pt modelId="{343A76E2-2709-4299-9D28-7A3FFBF018DA}" type="sibTrans" cxnId="{0ED4DA63-4FF5-41C3-B511-0C85A56D55AB}">
      <dgm:prSet/>
      <dgm:spPr/>
      <dgm:t>
        <a:bodyPr/>
        <a:lstStyle/>
        <a:p>
          <a:endParaRPr lang="en-US"/>
        </a:p>
      </dgm:t>
    </dgm:pt>
    <dgm:pt modelId="{3A7080E6-5698-4EEE-992B-A33B5C96983B}">
      <dgm:prSet/>
      <dgm:spPr/>
      <dgm:t>
        <a:bodyPr/>
        <a:lstStyle/>
        <a:p>
          <a:r>
            <a:rPr lang="en-US">
              <a:latin typeface="Segoe UI" panose="020B0502040204020203" pitchFamily="34" charset="0"/>
              <a:cs typeface="Segoe UI" panose="020B0502040204020203" pitchFamily="34" charset="0"/>
            </a:rPr>
            <a:t>(Training for law enforcement not in law)</a:t>
          </a:r>
          <a:endParaRPr lang="en-US" dirty="0">
            <a:latin typeface="Segoe UI" panose="020B0502040204020203" pitchFamily="34" charset="0"/>
            <a:cs typeface="Segoe UI" panose="020B0502040204020203" pitchFamily="34" charset="0"/>
          </a:endParaRPr>
        </a:p>
      </dgm:t>
    </dgm:pt>
    <dgm:pt modelId="{9106CB9F-8718-4132-912F-54EF0D6D32A6}" type="parTrans" cxnId="{C282C309-F630-4F13-B1DB-2A18BBFC89CC}">
      <dgm:prSet/>
      <dgm:spPr/>
      <dgm:t>
        <a:bodyPr/>
        <a:lstStyle/>
        <a:p>
          <a:endParaRPr lang="en-US"/>
        </a:p>
      </dgm:t>
    </dgm:pt>
    <dgm:pt modelId="{A69ABFCB-2D6E-4993-8F3B-FDA7345617FB}" type="sibTrans" cxnId="{C282C309-F630-4F13-B1DB-2A18BBFC89CC}">
      <dgm:prSet/>
      <dgm:spPr/>
      <dgm:t>
        <a:bodyPr/>
        <a:lstStyle/>
        <a:p>
          <a:endParaRPr lang="en-US"/>
        </a:p>
      </dgm:t>
    </dgm:pt>
    <dgm:pt modelId="{0BCB9FCE-A861-495B-A8D0-E73D2FB724F4}" type="pres">
      <dgm:prSet presAssocID="{80EBA6EC-171C-41B7-B6AF-5B9ED32D9A5A}" presName="Name0" presStyleCnt="0">
        <dgm:presLayoutVars>
          <dgm:dir/>
          <dgm:animLvl val="lvl"/>
          <dgm:resizeHandles val="exact"/>
        </dgm:presLayoutVars>
      </dgm:prSet>
      <dgm:spPr/>
    </dgm:pt>
    <dgm:pt modelId="{C45B4709-FDB6-47A9-AF23-855252BFA22A}" type="pres">
      <dgm:prSet presAssocID="{51EFF8A0-A5A0-4AED-8893-CA8FE145CC6E}" presName="composite" presStyleCnt="0"/>
      <dgm:spPr/>
    </dgm:pt>
    <dgm:pt modelId="{15276E02-0C68-499A-BEBC-B49A783DB274}" type="pres">
      <dgm:prSet presAssocID="{51EFF8A0-A5A0-4AED-8893-CA8FE145CC6E}" presName="parTx" presStyleLbl="alignNode1" presStyleIdx="0" presStyleCnt="3">
        <dgm:presLayoutVars>
          <dgm:chMax val="0"/>
          <dgm:chPref val="0"/>
          <dgm:bulletEnabled val="1"/>
        </dgm:presLayoutVars>
      </dgm:prSet>
      <dgm:spPr/>
    </dgm:pt>
    <dgm:pt modelId="{516C5D68-997D-473B-BB1D-A18F2DFB2AC1}" type="pres">
      <dgm:prSet presAssocID="{51EFF8A0-A5A0-4AED-8893-CA8FE145CC6E}" presName="desTx" presStyleLbl="alignAccFollowNode1" presStyleIdx="0" presStyleCnt="3">
        <dgm:presLayoutVars>
          <dgm:bulletEnabled val="1"/>
        </dgm:presLayoutVars>
      </dgm:prSet>
      <dgm:spPr/>
    </dgm:pt>
    <dgm:pt modelId="{659A4DD4-0975-44A1-AE89-4D6ED04E42AB}" type="pres">
      <dgm:prSet presAssocID="{C7A2468D-115F-415B-A949-123F26FC762F}" presName="space" presStyleCnt="0"/>
      <dgm:spPr/>
    </dgm:pt>
    <dgm:pt modelId="{3C5FB2E1-FAE5-495C-9CB8-E6F5D0ACF16A}" type="pres">
      <dgm:prSet presAssocID="{92D38B34-1C6A-430F-AE9B-404250A0B27D}" presName="composite" presStyleCnt="0"/>
      <dgm:spPr/>
    </dgm:pt>
    <dgm:pt modelId="{E8DD7668-C8B4-454D-9E7F-80C32F7837D9}" type="pres">
      <dgm:prSet presAssocID="{92D38B34-1C6A-430F-AE9B-404250A0B27D}" presName="parTx" presStyleLbl="alignNode1" presStyleIdx="1" presStyleCnt="3">
        <dgm:presLayoutVars>
          <dgm:chMax val="0"/>
          <dgm:chPref val="0"/>
          <dgm:bulletEnabled val="1"/>
        </dgm:presLayoutVars>
      </dgm:prSet>
      <dgm:spPr/>
    </dgm:pt>
    <dgm:pt modelId="{D5944BC1-FDCC-4C71-A1D7-9DF33EAFE7B9}" type="pres">
      <dgm:prSet presAssocID="{92D38B34-1C6A-430F-AE9B-404250A0B27D}" presName="desTx" presStyleLbl="alignAccFollowNode1" presStyleIdx="1" presStyleCnt="3">
        <dgm:presLayoutVars>
          <dgm:bulletEnabled val="1"/>
        </dgm:presLayoutVars>
      </dgm:prSet>
      <dgm:spPr/>
    </dgm:pt>
    <dgm:pt modelId="{CB2E77A7-18D0-4B07-A3DA-BD9582C3697A}" type="pres">
      <dgm:prSet presAssocID="{83922E79-B97D-4994-A6D4-DC64AC073F76}" presName="space" presStyleCnt="0"/>
      <dgm:spPr/>
    </dgm:pt>
    <dgm:pt modelId="{223C985C-8C66-46B1-A755-02FEDEE0882B}" type="pres">
      <dgm:prSet presAssocID="{B983C5AE-C65C-4D65-BC5D-DB5A689448C7}" presName="composite" presStyleCnt="0"/>
      <dgm:spPr/>
    </dgm:pt>
    <dgm:pt modelId="{2174DCAC-CDEC-4029-A1AD-31C21594273E}" type="pres">
      <dgm:prSet presAssocID="{B983C5AE-C65C-4D65-BC5D-DB5A689448C7}" presName="parTx" presStyleLbl="alignNode1" presStyleIdx="2" presStyleCnt="3">
        <dgm:presLayoutVars>
          <dgm:chMax val="0"/>
          <dgm:chPref val="0"/>
          <dgm:bulletEnabled val="1"/>
        </dgm:presLayoutVars>
      </dgm:prSet>
      <dgm:spPr/>
    </dgm:pt>
    <dgm:pt modelId="{A93D52D4-92EF-44FB-B050-A6332C05BF71}" type="pres">
      <dgm:prSet presAssocID="{B983C5AE-C65C-4D65-BC5D-DB5A689448C7}" presName="desTx" presStyleLbl="alignAccFollowNode1" presStyleIdx="2" presStyleCnt="3">
        <dgm:presLayoutVars>
          <dgm:bulletEnabled val="1"/>
        </dgm:presLayoutVars>
      </dgm:prSet>
      <dgm:spPr/>
    </dgm:pt>
  </dgm:ptLst>
  <dgm:cxnLst>
    <dgm:cxn modelId="{C282C309-F630-4F13-B1DB-2A18BBFC89CC}" srcId="{B983C5AE-C65C-4D65-BC5D-DB5A689448C7}" destId="{3A7080E6-5698-4EEE-992B-A33B5C96983B}" srcOrd="2" destOrd="0" parTransId="{9106CB9F-8718-4132-912F-54EF0D6D32A6}" sibTransId="{A69ABFCB-2D6E-4993-8F3B-FDA7345617FB}"/>
    <dgm:cxn modelId="{9551AA0B-0E57-4C39-AED6-677D0DB05090}" type="presOf" srcId="{0F0822C2-911A-4840-AB45-E2ABA89BADCC}" destId="{D5944BC1-FDCC-4C71-A1D7-9DF33EAFE7B9}" srcOrd="0" destOrd="2" presId="urn:microsoft.com/office/officeart/2005/8/layout/hList1"/>
    <dgm:cxn modelId="{212E0215-71B8-4B7E-A430-318FC17BFA88}" type="presOf" srcId="{3A7080E6-5698-4EEE-992B-A33B5C96983B}" destId="{A93D52D4-92EF-44FB-B050-A6332C05BF71}" srcOrd="0" destOrd="2" presId="urn:microsoft.com/office/officeart/2005/8/layout/hList1"/>
    <dgm:cxn modelId="{14330521-8CEA-4A43-A516-114773A3FFE8}" srcId="{51EFF8A0-A5A0-4AED-8893-CA8FE145CC6E}" destId="{94EA6964-C1D6-483C-8BD3-BAD2B3AEECDC}" srcOrd="2" destOrd="0" parTransId="{F70EAE74-8D29-49E0-B8AF-E60B136E1A00}" sibTransId="{184E1BA8-FCFA-4C0A-B7D5-2ACDDF1C93CF}"/>
    <dgm:cxn modelId="{490E1827-9103-4409-B54E-960F0BDBA168}" srcId="{80EBA6EC-171C-41B7-B6AF-5B9ED32D9A5A}" destId="{B983C5AE-C65C-4D65-BC5D-DB5A689448C7}" srcOrd="2" destOrd="0" parTransId="{46F04CC4-E861-412C-9AF7-1D15B69FDB46}" sibTransId="{277589FA-AEC3-4452-B172-F8954F5820B7}"/>
    <dgm:cxn modelId="{65D9D62F-C571-4450-8B01-BC951CB20441}" type="presOf" srcId="{92D38B34-1C6A-430F-AE9B-404250A0B27D}" destId="{E8DD7668-C8B4-454D-9E7F-80C32F7837D9}" srcOrd="0" destOrd="0" presId="urn:microsoft.com/office/officeart/2005/8/layout/hList1"/>
    <dgm:cxn modelId="{F692C43F-CAFE-4608-B2B5-56CF0A719479}" type="presOf" srcId="{80EBA6EC-171C-41B7-B6AF-5B9ED32D9A5A}" destId="{0BCB9FCE-A861-495B-A8D0-E73D2FB724F4}" srcOrd="0" destOrd="0" presId="urn:microsoft.com/office/officeart/2005/8/layout/hList1"/>
    <dgm:cxn modelId="{0ED4DA63-4FF5-41C3-B511-0C85A56D55AB}" srcId="{B983C5AE-C65C-4D65-BC5D-DB5A689448C7}" destId="{214DC437-DCF1-4B80-8872-02B5157522E0}" srcOrd="1" destOrd="0" parTransId="{A61E3FFE-84E4-4A78-995D-0F6D46790854}" sibTransId="{343A76E2-2709-4299-9D28-7A3FFBF018DA}"/>
    <dgm:cxn modelId="{6AAD7165-0A65-4B65-8A7C-12C71C7CB317}" srcId="{51EFF8A0-A5A0-4AED-8893-CA8FE145CC6E}" destId="{EB21DA85-F5AC-4D55-A8CB-3077117008F1}" srcOrd="1" destOrd="0" parTransId="{1E523063-3B01-4E63-ADAC-08F69107896F}" sibTransId="{EA0398F3-1F51-4C26-9DE2-668EC47EDB2F}"/>
    <dgm:cxn modelId="{68418E4A-AB4D-4625-AA8E-E94F6B1C7F09}" srcId="{92D38B34-1C6A-430F-AE9B-404250A0B27D}" destId="{0F0822C2-911A-4840-AB45-E2ABA89BADCC}" srcOrd="2" destOrd="0" parTransId="{FE1B0350-5D00-4D5D-AB52-33A4ACD84A8C}" sibTransId="{9DC4BF1E-6F6C-409A-AF97-99F5E962B23A}"/>
    <dgm:cxn modelId="{0C2EE573-C9F3-4BF3-9701-F8AD9A9A7253}" srcId="{92D38B34-1C6A-430F-AE9B-404250A0B27D}" destId="{EF3E393D-E03E-41E5-9121-4688A81DA7AF}" srcOrd="1" destOrd="0" parTransId="{45926578-E9D0-4DEB-A083-5063C956DFF0}" sibTransId="{7A1480DF-40C1-4157-B4E0-5BE0FD6C64AB}"/>
    <dgm:cxn modelId="{E5407B59-759C-4A4B-8D9D-F20657D52106}" type="presOf" srcId="{B983C5AE-C65C-4D65-BC5D-DB5A689448C7}" destId="{2174DCAC-CDEC-4029-A1AD-31C21594273E}" srcOrd="0" destOrd="0" presId="urn:microsoft.com/office/officeart/2005/8/layout/hList1"/>
    <dgm:cxn modelId="{139D407A-35E8-44D3-A75D-8B2B078F3762}" srcId="{51EFF8A0-A5A0-4AED-8893-CA8FE145CC6E}" destId="{D50EC867-7DB3-4935-BBB1-6BFD559FAF9D}" srcOrd="0" destOrd="0" parTransId="{972A647A-6AF8-4203-B8E4-32659D309B87}" sibTransId="{53B1B5E4-DB99-42DA-9652-EE8E7A1CDA77}"/>
    <dgm:cxn modelId="{4B95E07C-52AA-4ABA-AA67-A7D9365AC79E}" type="presOf" srcId="{214DC437-DCF1-4B80-8872-02B5157522E0}" destId="{A93D52D4-92EF-44FB-B050-A6332C05BF71}" srcOrd="0" destOrd="1" presId="urn:microsoft.com/office/officeart/2005/8/layout/hList1"/>
    <dgm:cxn modelId="{6A1A008A-E494-4569-918C-5F01E8C7DE54}" type="presOf" srcId="{EB21DA85-F5AC-4D55-A8CB-3077117008F1}" destId="{516C5D68-997D-473B-BB1D-A18F2DFB2AC1}" srcOrd="0" destOrd="1" presId="urn:microsoft.com/office/officeart/2005/8/layout/hList1"/>
    <dgm:cxn modelId="{3C8C108E-1985-4105-9AE6-52D274CA54E6}" type="presOf" srcId="{51EFF8A0-A5A0-4AED-8893-CA8FE145CC6E}" destId="{15276E02-0C68-499A-BEBC-B49A783DB274}" srcOrd="0" destOrd="0" presId="urn:microsoft.com/office/officeart/2005/8/layout/hList1"/>
    <dgm:cxn modelId="{2148BD93-85F2-4F65-8ADB-C232A13B9223}" srcId="{80EBA6EC-171C-41B7-B6AF-5B9ED32D9A5A}" destId="{92D38B34-1C6A-430F-AE9B-404250A0B27D}" srcOrd="1" destOrd="0" parTransId="{2B53D5B9-5885-404B-9EAB-2072E43FD9C5}" sibTransId="{83922E79-B97D-4994-A6D4-DC64AC073F76}"/>
    <dgm:cxn modelId="{CD0FC797-C4EB-4FB2-B8CC-E6E41ED80D96}" type="presOf" srcId="{5C41E55B-6DC5-4D43-8DED-4CBE0F23330F}" destId="{D5944BC1-FDCC-4C71-A1D7-9DF33EAFE7B9}" srcOrd="0" destOrd="0" presId="urn:microsoft.com/office/officeart/2005/8/layout/hList1"/>
    <dgm:cxn modelId="{11FA31AB-1F1D-45FF-9FAC-5C7D24D328F6}" type="presOf" srcId="{32884AF2-F5B6-40A1-AAC4-CBB83C340142}" destId="{A93D52D4-92EF-44FB-B050-A6332C05BF71}" srcOrd="0" destOrd="0" presId="urn:microsoft.com/office/officeart/2005/8/layout/hList1"/>
    <dgm:cxn modelId="{AF50A9B9-FA3E-4B88-ABE6-6C1D18FDDDFC}" srcId="{80EBA6EC-171C-41B7-B6AF-5B9ED32D9A5A}" destId="{51EFF8A0-A5A0-4AED-8893-CA8FE145CC6E}" srcOrd="0" destOrd="0" parTransId="{B136A97B-688D-4038-8FCE-8934DD1202DC}" sibTransId="{C7A2468D-115F-415B-A949-123F26FC762F}"/>
    <dgm:cxn modelId="{CBBA5ABD-0690-4736-BED5-7D9D76F7D008}" type="presOf" srcId="{D50EC867-7DB3-4935-BBB1-6BFD559FAF9D}" destId="{516C5D68-997D-473B-BB1D-A18F2DFB2AC1}" srcOrd="0" destOrd="0" presId="urn:microsoft.com/office/officeart/2005/8/layout/hList1"/>
    <dgm:cxn modelId="{9A7E85C2-6F9A-45EE-9179-78A5AACEEAE4}" srcId="{92D38B34-1C6A-430F-AE9B-404250A0B27D}" destId="{5C41E55B-6DC5-4D43-8DED-4CBE0F23330F}" srcOrd="0" destOrd="0" parTransId="{E4387470-B5A5-41A3-90B2-131AB9652708}" sibTransId="{BE227E59-2203-4FDE-9AE1-875D35777C7E}"/>
    <dgm:cxn modelId="{623017C7-F772-4AB2-BAE0-84D0133ADD24}" type="presOf" srcId="{EF3E393D-E03E-41E5-9121-4688A81DA7AF}" destId="{D5944BC1-FDCC-4C71-A1D7-9DF33EAFE7B9}" srcOrd="0" destOrd="1" presId="urn:microsoft.com/office/officeart/2005/8/layout/hList1"/>
    <dgm:cxn modelId="{AAA29AE0-294A-4C97-87DA-C842174FF6F6}" srcId="{B983C5AE-C65C-4D65-BC5D-DB5A689448C7}" destId="{32884AF2-F5B6-40A1-AAC4-CBB83C340142}" srcOrd="0" destOrd="0" parTransId="{C481E8E9-7B8C-4DF1-8051-876DEED6BC0F}" sibTransId="{FFE5DA95-8D5A-4933-93D7-39813E04A3D0}"/>
    <dgm:cxn modelId="{49F5EFE6-F0AF-4F93-A29F-6EF133C386F2}" type="presOf" srcId="{94EA6964-C1D6-483C-8BD3-BAD2B3AEECDC}" destId="{516C5D68-997D-473B-BB1D-A18F2DFB2AC1}" srcOrd="0" destOrd="2" presId="urn:microsoft.com/office/officeart/2005/8/layout/hList1"/>
    <dgm:cxn modelId="{293384EA-B392-4BCD-80E5-9101C01C97A6}" type="presParOf" srcId="{0BCB9FCE-A861-495B-A8D0-E73D2FB724F4}" destId="{C45B4709-FDB6-47A9-AF23-855252BFA22A}" srcOrd="0" destOrd="0" presId="urn:microsoft.com/office/officeart/2005/8/layout/hList1"/>
    <dgm:cxn modelId="{D3D4A7BC-D3E9-4F88-9AF5-8F5A7C924741}" type="presParOf" srcId="{C45B4709-FDB6-47A9-AF23-855252BFA22A}" destId="{15276E02-0C68-499A-BEBC-B49A783DB274}" srcOrd="0" destOrd="0" presId="urn:microsoft.com/office/officeart/2005/8/layout/hList1"/>
    <dgm:cxn modelId="{879EF113-8CEB-4329-903B-253D311529B9}" type="presParOf" srcId="{C45B4709-FDB6-47A9-AF23-855252BFA22A}" destId="{516C5D68-997D-473B-BB1D-A18F2DFB2AC1}" srcOrd="1" destOrd="0" presId="urn:microsoft.com/office/officeart/2005/8/layout/hList1"/>
    <dgm:cxn modelId="{1EB20D70-E85F-429D-88FC-13AD504F033C}" type="presParOf" srcId="{0BCB9FCE-A861-495B-A8D0-E73D2FB724F4}" destId="{659A4DD4-0975-44A1-AE89-4D6ED04E42AB}" srcOrd="1" destOrd="0" presId="urn:microsoft.com/office/officeart/2005/8/layout/hList1"/>
    <dgm:cxn modelId="{A6748539-FB06-4D12-9B39-065CDC04F624}" type="presParOf" srcId="{0BCB9FCE-A861-495B-A8D0-E73D2FB724F4}" destId="{3C5FB2E1-FAE5-495C-9CB8-E6F5D0ACF16A}" srcOrd="2" destOrd="0" presId="urn:microsoft.com/office/officeart/2005/8/layout/hList1"/>
    <dgm:cxn modelId="{19D1E7EA-F731-461B-91B7-E55C4C575B1C}" type="presParOf" srcId="{3C5FB2E1-FAE5-495C-9CB8-E6F5D0ACF16A}" destId="{E8DD7668-C8B4-454D-9E7F-80C32F7837D9}" srcOrd="0" destOrd="0" presId="urn:microsoft.com/office/officeart/2005/8/layout/hList1"/>
    <dgm:cxn modelId="{CFA8525D-6431-4E30-915D-4724F3D00600}" type="presParOf" srcId="{3C5FB2E1-FAE5-495C-9CB8-E6F5D0ACF16A}" destId="{D5944BC1-FDCC-4C71-A1D7-9DF33EAFE7B9}" srcOrd="1" destOrd="0" presId="urn:microsoft.com/office/officeart/2005/8/layout/hList1"/>
    <dgm:cxn modelId="{58349A0D-BEC0-4325-B310-FD372D74131F}" type="presParOf" srcId="{0BCB9FCE-A861-495B-A8D0-E73D2FB724F4}" destId="{CB2E77A7-18D0-4B07-A3DA-BD9582C3697A}" srcOrd="3" destOrd="0" presId="urn:microsoft.com/office/officeart/2005/8/layout/hList1"/>
    <dgm:cxn modelId="{7C7F3699-918A-435D-98C0-E3705110BFE4}" type="presParOf" srcId="{0BCB9FCE-A861-495B-A8D0-E73D2FB724F4}" destId="{223C985C-8C66-46B1-A755-02FEDEE0882B}" srcOrd="4" destOrd="0" presId="urn:microsoft.com/office/officeart/2005/8/layout/hList1"/>
    <dgm:cxn modelId="{775A9F60-717D-40BB-B8B7-621F4526B261}" type="presParOf" srcId="{223C985C-8C66-46B1-A755-02FEDEE0882B}" destId="{2174DCAC-CDEC-4029-A1AD-31C21594273E}" srcOrd="0" destOrd="0" presId="urn:microsoft.com/office/officeart/2005/8/layout/hList1"/>
    <dgm:cxn modelId="{D582C515-0B65-4898-AB34-0437380B2CFD}" type="presParOf" srcId="{223C985C-8C66-46B1-A755-02FEDEE0882B}" destId="{A93D52D4-92EF-44FB-B050-A6332C05BF7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72D99A-794C-4418-A7D8-AAE5F707EEED}"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23CADBF5-E553-4BBB-9A50-858777932668}">
      <dgm:prSet custT="1"/>
      <dgm:spPr/>
      <dgm:t>
        <a:bodyPr/>
        <a:lstStyle/>
        <a:p>
          <a:r>
            <a:rPr lang="en-US" sz="1800" b="0" dirty="0">
              <a:latin typeface="Segoe UI" panose="020B0502040204020203" pitchFamily="34" charset="0"/>
              <a:cs typeface="Segoe UI" panose="020B0502040204020203" pitchFamily="34" charset="0"/>
            </a:rPr>
            <a:t>Power</a:t>
          </a:r>
        </a:p>
      </dgm:t>
    </dgm:pt>
    <dgm:pt modelId="{C1DFD8D4-6E3A-4F25-BA43-93FE881BFEBF}" type="parTrans" cxnId="{B456FA0F-DAF2-49A1-A554-36FDAE090A5C}">
      <dgm:prSet/>
      <dgm:spPr/>
      <dgm:t>
        <a:bodyPr/>
        <a:lstStyle/>
        <a:p>
          <a:endParaRPr lang="en-US"/>
        </a:p>
      </dgm:t>
    </dgm:pt>
    <dgm:pt modelId="{B55693AA-FC29-4DC4-844D-3B9F8AABFCBD}" type="sibTrans" cxnId="{B456FA0F-DAF2-49A1-A554-36FDAE090A5C}">
      <dgm:prSet/>
      <dgm:spPr/>
      <dgm:t>
        <a:bodyPr/>
        <a:lstStyle/>
        <a:p>
          <a:endParaRPr lang="en-US"/>
        </a:p>
      </dgm:t>
    </dgm:pt>
    <dgm:pt modelId="{115FEF54-5E7C-497B-B6F9-C78F59C6495F}">
      <dgm:prSet/>
      <dgm:spPr/>
      <dgm:t>
        <a:bodyPr/>
        <a:lstStyle/>
        <a:p>
          <a:pPr>
            <a:buFontTx/>
            <a:buNone/>
          </a:pPr>
          <a:r>
            <a:rPr lang="en-US" dirty="0">
              <a:latin typeface="Segoe UI" panose="020B0502040204020203" pitchFamily="34" charset="0"/>
              <a:cs typeface="Segoe UI" panose="020B0502040204020203" pitchFamily="34" charset="0"/>
            </a:rPr>
            <a:t>Ability to have access to and</a:t>
          </a:r>
        </a:p>
      </dgm:t>
    </dgm:pt>
    <dgm:pt modelId="{14142860-B298-4769-8B9B-D1013A0486C5}" type="parTrans" cxnId="{F5CB6A52-CDF7-4CCC-BE51-64F0A8B273C8}">
      <dgm:prSet/>
      <dgm:spPr/>
      <dgm:t>
        <a:bodyPr/>
        <a:lstStyle/>
        <a:p>
          <a:endParaRPr lang="en-US"/>
        </a:p>
      </dgm:t>
    </dgm:pt>
    <dgm:pt modelId="{0D7A3EED-32BB-4A9C-AB70-BE17D7B4A589}" type="sibTrans" cxnId="{F5CB6A52-CDF7-4CCC-BE51-64F0A8B273C8}">
      <dgm:prSet/>
      <dgm:spPr/>
      <dgm:t>
        <a:bodyPr/>
        <a:lstStyle/>
        <a:p>
          <a:endParaRPr lang="en-US"/>
        </a:p>
      </dgm:t>
    </dgm:pt>
    <dgm:pt modelId="{B669CA0D-5103-4436-B58F-D203876B971C}">
      <dgm:prSet custT="1"/>
      <dgm:spPr/>
      <dgm:t>
        <a:bodyPr/>
        <a:lstStyle/>
        <a:p>
          <a:r>
            <a:rPr lang="en-US" sz="1800" b="0" dirty="0">
              <a:latin typeface="Segoe UI" panose="020B0502040204020203" pitchFamily="34" charset="0"/>
              <a:cs typeface="Segoe UI" panose="020B0502040204020203" pitchFamily="34" charset="0"/>
            </a:rPr>
            <a:t>Power</a:t>
          </a:r>
          <a:r>
            <a:rPr lang="en-US" sz="1800" b="1" dirty="0">
              <a:latin typeface="Segoe UI" panose="020B0502040204020203" pitchFamily="34" charset="0"/>
              <a:cs typeface="Segoe UI" panose="020B0502040204020203" pitchFamily="34" charset="0"/>
            </a:rPr>
            <a:t> </a:t>
          </a:r>
          <a:r>
            <a:rPr lang="en-US" sz="1800" b="0" dirty="0">
              <a:latin typeface="Segoe UI" panose="020B0502040204020203" pitchFamily="34" charset="0"/>
              <a:cs typeface="Segoe UI" panose="020B0502040204020203" pitchFamily="34" charset="0"/>
            </a:rPr>
            <a:t>Over</a:t>
          </a:r>
        </a:p>
      </dgm:t>
    </dgm:pt>
    <dgm:pt modelId="{C550E7C5-B3A8-4454-8227-E4C245574D10}" type="parTrans" cxnId="{E1ADBD53-8090-4DDC-B7F8-BCD850837901}">
      <dgm:prSet/>
      <dgm:spPr/>
      <dgm:t>
        <a:bodyPr/>
        <a:lstStyle/>
        <a:p>
          <a:endParaRPr lang="en-US"/>
        </a:p>
      </dgm:t>
    </dgm:pt>
    <dgm:pt modelId="{730A02B5-C9E2-448E-8383-2755D932CCEA}" type="sibTrans" cxnId="{E1ADBD53-8090-4DDC-B7F8-BCD850837901}">
      <dgm:prSet/>
      <dgm:spPr/>
      <dgm:t>
        <a:bodyPr/>
        <a:lstStyle/>
        <a:p>
          <a:endParaRPr lang="en-US"/>
        </a:p>
      </dgm:t>
    </dgm:pt>
    <dgm:pt modelId="{B804EB19-655D-4497-84AA-432B4C70F673}">
      <dgm:prSet/>
      <dgm:spPr/>
      <dgm:t>
        <a:bodyPr/>
        <a:lstStyle/>
        <a:p>
          <a:pPr>
            <a:buFontTx/>
            <a:buNone/>
          </a:pPr>
          <a:r>
            <a:rPr lang="en-US" dirty="0">
              <a:latin typeface="Segoe UI" panose="020B0502040204020203" pitchFamily="34" charset="0"/>
              <a:cs typeface="Segoe UI" panose="020B0502040204020203" pitchFamily="34" charset="0"/>
            </a:rPr>
            <a:t>To have control over</a:t>
          </a:r>
        </a:p>
      </dgm:t>
    </dgm:pt>
    <dgm:pt modelId="{E99063BD-F86E-4438-B284-AA84AF68633F}" type="parTrans" cxnId="{7AF52E19-8781-4CA5-A781-DF553B50A57F}">
      <dgm:prSet/>
      <dgm:spPr/>
      <dgm:t>
        <a:bodyPr/>
        <a:lstStyle/>
        <a:p>
          <a:endParaRPr lang="en-US"/>
        </a:p>
      </dgm:t>
    </dgm:pt>
    <dgm:pt modelId="{DE3A222D-90A0-4BD6-AA3A-65B2B38B1B80}" type="sibTrans" cxnId="{7AF52E19-8781-4CA5-A781-DF553B50A57F}">
      <dgm:prSet/>
      <dgm:spPr/>
      <dgm:t>
        <a:bodyPr/>
        <a:lstStyle/>
        <a:p>
          <a:endParaRPr lang="en-US"/>
        </a:p>
      </dgm:t>
    </dgm:pt>
    <dgm:pt modelId="{D76CF43D-B468-4E3A-A170-9951A48E60F4}">
      <dgm:prSet custT="1"/>
      <dgm:spPr/>
      <dgm:t>
        <a:bodyPr/>
        <a:lstStyle/>
        <a:p>
          <a:r>
            <a:rPr lang="en-US" sz="1800" b="0" dirty="0">
              <a:latin typeface="Segoe UI" panose="020B0502040204020203" pitchFamily="34" charset="0"/>
              <a:cs typeface="Segoe UI" panose="020B0502040204020203" pitchFamily="34" charset="0"/>
            </a:rPr>
            <a:t>Power With</a:t>
          </a:r>
        </a:p>
      </dgm:t>
    </dgm:pt>
    <dgm:pt modelId="{6D05F2C0-9C07-46C4-80D7-E3FCD3A34191}" type="parTrans" cxnId="{44B63D5C-2068-4C87-A660-D02087A77228}">
      <dgm:prSet/>
      <dgm:spPr/>
      <dgm:t>
        <a:bodyPr/>
        <a:lstStyle/>
        <a:p>
          <a:endParaRPr lang="en-US"/>
        </a:p>
      </dgm:t>
    </dgm:pt>
    <dgm:pt modelId="{AF1990C9-E500-4001-94A3-30AE4455A96B}" type="sibTrans" cxnId="{44B63D5C-2068-4C87-A660-D02087A77228}">
      <dgm:prSet/>
      <dgm:spPr/>
      <dgm:t>
        <a:bodyPr/>
        <a:lstStyle/>
        <a:p>
          <a:endParaRPr lang="en-US"/>
        </a:p>
      </dgm:t>
    </dgm:pt>
    <dgm:pt modelId="{DD96822A-E7F2-4434-8EBB-DD5C6B17AA2C}">
      <dgm:prSet/>
      <dgm:spPr/>
      <dgm:t>
        <a:bodyPr/>
        <a:lstStyle/>
        <a:p>
          <a:pPr>
            <a:buFontTx/>
            <a:buNone/>
          </a:pPr>
          <a:r>
            <a:rPr lang="en-US" dirty="0">
              <a:latin typeface="Segoe UI" panose="020B0502040204020203" pitchFamily="34" charset="0"/>
              <a:cs typeface="Segoe UI" panose="020B0502040204020203" pitchFamily="34" charset="0"/>
            </a:rPr>
            <a:t>The ability to influence your</a:t>
          </a:r>
        </a:p>
      </dgm:t>
    </dgm:pt>
    <dgm:pt modelId="{4283AB95-87F7-40D0-8641-ADF19D17C4D6}" type="parTrans" cxnId="{FB2EAEA5-3481-46BA-B463-83C3BFBB42BB}">
      <dgm:prSet/>
      <dgm:spPr/>
      <dgm:t>
        <a:bodyPr/>
        <a:lstStyle/>
        <a:p>
          <a:endParaRPr lang="en-US"/>
        </a:p>
      </dgm:t>
    </dgm:pt>
    <dgm:pt modelId="{A7681761-F56A-477F-A03C-D9FACE8768F3}" type="sibTrans" cxnId="{FB2EAEA5-3481-46BA-B463-83C3BFBB42BB}">
      <dgm:prSet/>
      <dgm:spPr/>
      <dgm:t>
        <a:bodyPr/>
        <a:lstStyle/>
        <a:p>
          <a:endParaRPr lang="en-US"/>
        </a:p>
      </dgm:t>
    </dgm:pt>
    <dgm:pt modelId="{0CFFAE57-7E50-4290-BC3A-DF5B619ECD7B}">
      <dgm:prSet/>
      <dgm:spPr/>
      <dgm:t>
        <a:bodyPr/>
        <a:lstStyle/>
        <a:p>
          <a:pPr>
            <a:buFontTx/>
            <a:buNone/>
          </a:pPr>
          <a:r>
            <a:rPr lang="en-US" dirty="0">
              <a:latin typeface="Segoe UI" panose="020B0502040204020203" pitchFamily="34" charset="0"/>
              <a:cs typeface="Segoe UI" panose="020B0502040204020203" pitchFamily="34" charset="0"/>
            </a:rPr>
            <a:t>control resources, as well as</a:t>
          </a:r>
        </a:p>
      </dgm:t>
    </dgm:pt>
    <dgm:pt modelId="{DA4D2E8B-D20C-4FA3-AEDC-F9F851A12ACB}" type="parTrans" cxnId="{6AF4996C-E437-44AF-A988-7E5DBC58C98C}">
      <dgm:prSet/>
      <dgm:spPr/>
      <dgm:t>
        <a:bodyPr/>
        <a:lstStyle/>
        <a:p>
          <a:endParaRPr lang="en-US"/>
        </a:p>
      </dgm:t>
    </dgm:pt>
    <dgm:pt modelId="{3FCA88A2-0FBB-4BA5-A079-BC707DDBB6CF}" type="sibTrans" cxnId="{6AF4996C-E437-44AF-A988-7E5DBC58C98C}">
      <dgm:prSet/>
      <dgm:spPr/>
      <dgm:t>
        <a:bodyPr/>
        <a:lstStyle/>
        <a:p>
          <a:endParaRPr lang="en-US"/>
        </a:p>
      </dgm:t>
    </dgm:pt>
    <dgm:pt modelId="{CF1E2476-7653-4330-868C-36791AC75677}">
      <dgm:prSet/>
      <dgm:spPr/>
      <dgm:t>
        <a:bodyPr/>
        <a:lstStyle/>
        <a:p>
          <a:pPr>
            <a:buFontTx/>
            <a:buNone/>
          </a:pPr>
          <a:r>
            <a:rPr lang="en-US" dirty="0">
              <a:latin typeface="Segoe UI" panose="020B0502040204020203" pitchFamily="34" charset="0"/>
              <a:cs typeface="Segoe UI" panose="020B0502040204020203" pitchFamily="34" charset="0"/>
            </a:rPr>
            <a:t>decision-making. Can only</a:t>
          </a:r>
        </a:p>
      </dgm:t>
    </dgm:pt>
    <dgm:pt modelId="{8B987AEE-CA75-4908-A812-36BFE1317C23}" type="parTrans" cxnId="{F1D835D8-9A63-43DE-80CC-4018B33EC333}">
      <dgm:prSet/>
      <dgm:spPr/>
      <dgm:t>
        <a:bodyPr/>
        <a:lstStyle/>
        <a:p>
          <a:endParaRPr lang="en-US"/>
        </a:p>
      </dgm:t>
    </dgm:pt>
    <dgm:pt modelId="{52DC6F3D-85A5-4788-BEC0-098881E443C7}" type="sibTrans" cxnId="{F1D835D8-9A63-43DE-80CC-4018B33EC333}">
      <dgm:prSet/>
      <dgm:spPr/>
      <dgm:t>
        <a:bodyPr/>
        <a:lstStyle/>
        <a:p>
          <a:endParaRPr lang="en-US"/>
        </a:p>
      </dgm:t>
    </dgm:pt>
    <dgm:pt modelId="{D4F3C39A-B651-45BB-9EC6-61064D340A81}">
      <dgm:prSet/>
      <dgm:spPr/>
      <dgm:t>
        <a:bodyPr/>
        <a:lstStyle/>
        <a:p>
          <a:pPr>
            <a:buFontTx/>
            <a:buNone/>
          </a:pPr>
          <a:r>
            <a:rPr lang="en-US" dirty="0">
              <a:latin typeface="Segoe UI" panose="020B0502040204020203" pitchFamily="34" charset="0"/>
              <a:cs typeface="Segoe UI" panose="020B0502040204020203" pitchFamily="34" charset="0"/>
            </a:rPr>
            <a:t>exist in relation to other</a:t>
          </a:r>
        </a:p>
      </dgm:t>
    </dgm:pt>
    <dgm:pt modelId="{ACB5D8CE-E66B-4D65-8E7D-AC57D801CDE5}" type="parTrans" cxnId="{43CCDFD5-E894-433F-B20E-B8D7FAB7319B}">
      <dgm:prSet/>
      <dgm:spPr/>
      <dgm:t>
        <a:bodyPr/>
        <a:lstStyle/>
        <a:p>
          <a:endParaRPr lang="en-US"/>
        </a:p>
      </dgm:t>
    </dgm:pt>
    <dgm:pt modelId="{A81297D1-1DBB-401B-88D1-3EA88D49A00A}" type="sibTrans" cxnId="{43CCDFD5-E894-433F-B20E-B8D7FAB7319B}">
      <dgm:prSet/>
      <dgm:spPr/>
      <dgm:t>
        <a:bodyPr/>
        <a:lstStyle/>
        <a:p>
          <a:endParaRPr lang="en-US"/>
        </a:p>
      </dgm:t>
    </dgm:pt>
    <dgm:pt modelId="{150FFE4D-A074-4791-AA22-C26877DA4048}">
      <dgm:prSet/>
      <dgm:spPr/>
      <dgm:t>
        <a:bodyPr/>
        <a:lstStyle/>
        <a:p>
          <a:pPr>
            <a:buFontTx/>
            <a:buNone/>
          </a:pPr>
          <a:r>
            <a:rPr lang="en-US" dirty="0">
              <a:latin typeface="Segoe UI" panose="020B0502040204020203" pitchFamily="34" charset="0"/>
              <a:cs typeface="Segoe UI" panose="020B0502040204020203" pitchFamily="34" charset="0"/>
            </a:rPr>
            <a:t>people. </a:t>
          </a:r>
        </a:p>
      </dgm:t>
    </dgm:pt>
    <dgm:pt modelId="{A56FD64D-C4CE-46E6-BB9A-444072DAC2DB}" type="parTrans" cxnId="{F9CCAE60-B389-42D1-A6D6-33B3590DCC17}">
      <dgm:prSet/>
      <dgm:spPr/>
      <dgm:t>
        <a:bodyPr/>
        <a:lstStyle/>
        <a:p>
          <a:endParaRPr lang="en-US"/>
        </a:p>
      </dgm:t>
    </dgm:pt>
    <dgm:pt modelId="{7FF94546-BBE8-4003-8064-4CEB1AF11032}" type="sibTrans" cxnId="{F9CCAE60-B389-42D1-A6D6-33B3590DCC17}">
      <dgm:prSet/>
      <dgm:spPr/>
      <dgm:t>
        <a:bodyPr/>
        <a:lstStyle/>
        <a:p>
          <a:endParaRPr lang="en-US"/>
        </a:p>
      </dgm:t>
    </dgm:pt>
    <dgm:pt modelId="{8A399B3E-F464-4E36-919E-179D7352CFEA}">
      <dgm:prSet/>
      <dgm:spPr/>
      <dgm:t>
        <a:bodyPr/>
        <a:lstStyle/>
        <a:p>
          <a:pPr>
            <a:buFontTx/>
            <a:buNone/>
          </a:pPr>
          <a:r>
            <a:rPr lang="en-US" dirty="0">
              <a:latin typeface="Segoe UI" panose="020B0502040204020203" pitchFamily="34" charset="0"/>
              <a:cs typeface="Segoe UI" panose="020B0502040204020203" pitchFamily="34" charset="0"/>
            </a:rPr>
            <a:t>own life by having the</a:t>
          </a:r>
        </a:p>
      </dgm:t>
    </dgm:pt>
    <dgm:pt modelId="{13976BA6-5F03-46CD-A456-B779575D91B7}" type="parTrans" cxnId="{F1EDC6AF-90D4-4CDC-B352-A19E7419BA3F}">
      <dgm:prSet/>
      <dgm:spPr/>
      <dgm:t>
        <a:bodyPr/>
        <a:lstStyle/>
        <a:p>
          <a:endParaRPr lang="en-US"/>
        </a:p>
      </dgm:t>
    </dgm:pt>
    <dgm:pt modelId="{2D9586F2-80ED-42EC-9C10-F0B7A631E41D}" type="sibTrans" cxnId="{F1EDC6AF-90D4-4CDC-B352-A19E7419BA3F}">
      <dgm:prSet/>
      <dgm:spPr/>
      <dgm:t>
        <a:bodyPr/>
        <a:lstStyle/>
        <a:p>
          <a:endParaRPr lang="en-US"/>
        </a:p>
      </dgm:t>
    </dgm:pt>
    <dgm:pt modelId="{68DD7E56-8D91-42CC-AD27-57FCC65D1CE5}">
      <dgm:prSet/>
      <dgm:spPr/>
      <dgm:t>
        <a:bodyPr/>
        <a:lstStyle/>
        <a:p>
          <a:pPr>
            <a:buFontTx/>
            <a:buNone/>
          </a:pPr>
          <a:r>
            <a:rPr lang="en-US" dirty="0">
              <a:latin typeface="Segoe UI" panose="020B0502040204020203" pitchFamily="34" charset="0"/>
              <a:cs typeface="Segoe UI" panose="020B0502040204020203" pitchFamily="34" charset="0"/>
            </a:rPr>
            <a:t>knowledge, skills, money or</a:t>
          </a:r>
        </a:p>
      </dgm:t>
    </dgm:pt>
    <dgm:pt modelId="{6E8CFD36-BC32-4BBB-A386-F0530B76BB32}" type="parTrans" cxnId="{24F29B44-3C33-4D2A-AC21-AEA97F53BA62}">
      <dgm:prSet/>
      <dgm:spPr/>
      <dgm:t>
        <a:bodyPr/>
        <a:lstStyle/>
        <a:p>
          <a:endParaRPr lang="en-US"/>
        </a:p>
      </dgm:t>
    </dgm:pt>
    <dgm:pt modelId="{CCCAF6E4-1B7D-4C37-94FB-D738B528AFCE}" type="sibTrans" cxnId="{24F29B44-3C33-4D2A-AC21-AEA97F53BA62}">
      <dgm:prSet/>
      <dgm:spPr/>
      <dgm:t>
        <a:bodyPr/>
        <a:lstStyle/>
        <a:p>
          <a:endParaRPr lang="en-US"/>
        </a:p>
      </dgm:t>
    </dgm:pt>
    <dgm:pt modelId="{7AFE3FD7-FECC-4A98-9826-852E32681D9F}">
      <dgm:prSet/>
      <dgm:spPr/>
      <dgm:t>
        <a:bodyPr/>
        <a:lstStyle/>
        <a:p>
          <a:pPr>
            <a:buFontTx/>
            <a:buNone/>
          </a:pPr>
          <a:r>
            <a:rPr lang="en-US" dirty="0">
              <a:latin typeface="Segoe UI" panose="020B0502040204020203" pitchFamily="34" charset="0"/>
              <a:cs typeface="Segoe UI" panose="020B0502040204020203" pitchFamily="34" charset="0"/>
            </a:rPr>
            <a:t>even just the ability to</a:t>
          </a:r>
        </a:p>
      </dgm:t>
    </dgm:pt>
    <dgm:pt modelId="{F37D1A01-87CD-49AB-8D46-3972D86AA135}" type="parTrans" cxnId="{FA1B8B51-4DC3-4341-B333-37FCE9AE7F95}">
      <dgm:prSet/>
      <dgm:spPr/>
      <dgm:t>
        <a:bodyPr/>
        <a:lstStyle/>
        <a:p>
          <a:endParaRPr lang="en-US"/>
        </a:p>
      </dgm:t>
    </dgm:pt>
    <dgm:pt modelId="{FF647D96-C55C-4424-916B-050F46E0BB6A}" type="sibTrans" cxnId="{FA1B8B51-4DC3-4341-B333-37FCE9AE7F95}">
      <dgm:prSet/>
      <dgm:spPr/>
      <dgm:t>
        <a:bodyPr/>
        <a:lstStyle/>
        <a:p>
          <a:endParaRPr lang="en-US"/>
        </a:p>
      </dgm:t>
    </dgm:pt>
    <dgm:pt modelId="{FB7C635F-6AAC-47B6-BB48-7C62AC26A0D2}">
      <dgm:prSet/>
      <dgm:spPr/>
      <dgm:t>
        <a:bodyPr/>
        <a:lstStyle/>
        <a:p>
          <a:pPr>
            <a:buFontTx/>
            <a:buNone/>
          </a:pPr>
          <a:r>
            <a:rPr lang="en-US" dirty="0">
              <a:latin typeface="Segoe UI" panose="020B0502040204020203" pitchFamily="34" charset="0"/>
              <a:cs typeface="Segoe UI" panose="020B0502040204020203" pitchFamily="34" charset="0"/>
            </a:rPr>
            <a:t>convince yourself to think or do </a:t>
          </a:r>
        </a:p>
      </dgm:t>
    </dgm:pt>
    <dgm:pt modelId="{BF532484-D82D-4339-8FE9-C297EA552CE2}" type="parTrans" cxnId="{4CA5FB34-2533-4C5A-A345-80F7D5AF7FC1}">
      <dgm:prSet/>
      <dgm:spPr/>
      <dgm:t>
        <a:bodyPr/>
        <a:lstStyle/>
        <a:p>
          <a:endParaRPr lang="en-US"/>
        </a:p>
      </dgm:t>
    </dgm:pt>
    <dgm:pt modelId="{FA4A8068-6030-47B7-A783-EE2C0B801E52}" type="sibTrans" cxnId="{4CA5FB34-2533-4C5A-A345-80F7D5AF7FC1}">
      <dgm:prSet/>
      <dgm:spPr/>
      <dgm:t>
        <a:bodyPr/>
        <a:lstStyle/>
        <a:p>
          <a:endParaRPr lang="en-US"/>
        </a:p>
      </dgm:t>
    </dgm:pt>
    <dgm:pt modelId="{E89ACB80-DBA2-410C-9121-1220B0B7991A}">
      <dgm:prSet/>
      <dgm:spPr/>
      <dgm:t>
        <a:bodyPr/>
        <a:lstStyle/>
        <a:p>
          <a:pPr>
            <a:buFontTx/>
            <a:buNone/>
          </a:pPr>
          <a:r>
            <a:rPr lang="en-US" dirty="0">
              <a:latin typeface="Segoe UI" panose="020B0502040204020203" pitchFamily="34" charset="0"/>
              <a:cs typeface="Segoe UI" panose="020B0502040204020203" pitchFamily="34" charset="0"/>
            </a:rPr>
            <a:t>something. We all have</a:t>
          </a:r>
        </a:p>
      </dgm:t>
    </dgm:pt>
    <dgm:pt modelId="{B70702C3-FFA6-40D8-844D-B4CE2FD859CD}" type="parTrans" cxnId="{D8EBE933-FC98-45AC-B920-271DE8AB8A03}">
      <dgm:prSet/>
      <dgm:spPr/>
      <dgm:t>
        <a:bodyPr/>
        <a:lstStyle/>
        <a:p>
          <a:endParaRPr lang="en-US"/>
        </a:p>
      </dgm:t>
    </dgm:pt>
    <dgm:pt modelId="{C5E15EF5-9A86-4426-BFB0-9F2AF83DBE3B}" type="sibTrans" cxnId="{D8EBE933-FC98-45AC-B920-271DE8AB8A03}">
      <dgm:prSet/>
      <dgm:spPr/>
      <dgm:t>
        <a:bodyPr/>
        <a:lstStyle/>
        <a:p>
          <a:endParaRPr lang="en-US"/>
        </a:p>
      </dgm:t>
    </dgm:pt>
    <dgm:pt modelId="{8C726840-2440-419A-ADB7-1CEA824D332D}">
      <dgm:prSet/>
      <dgm:spPr/>
      <dgm:t>
        <a:bodyPr/>
        <a:lstStyle/>
        <a:p>
          <a:pPr>
            <a:buFontTx/>
            <a:buNone/>
          </a:pPr>
          <a:r>
            <a:rPr lang="en-US" dirty="0">
              <a:latin typeface="Segoe UI" panose="020B0502040204020203" pitchFamily="34" charset="0"/>
              <a:cs typeface="Segoe UI" panose="020B0502040204020203" pitchFamily="34" charset="0"/>
            </a:rPr>
            <a:t>the power to, even though at</a:t>
          </a:r>
        </a:p>
      </dgm:t>
    </dgm:pt>
    <dgm:pt modelId="{3F764EF9-1F1B-48CC-B98A-6E232845212D}" type="parTrans" cxnId="{36B99915-24F4-48A5-B50C-A7AEBD152904}">
      <dgm:prSet/>
      <dgm:spPr/>
      <dgm:t>
        <a:bodyPr/>
        <a:lstStyle/>
        <a:p>
          <a:endParaRPr lang="en-US"/>
        </a:p>
      </dgm:t>
    </dgm:pt>
    <dgm:pt modelId="{CC55C84B-6408-4592-A616-6F80E7D7E56B}" type="sibTrans" cxnId="{36B99915-24F4-48A5-B50C-A7AEBD152904}">
      <dgm:prSet/>
      <dgm:spPr/>
      <dgm:t>
        <a:bodyPr/>
        <a:lstStyle/>
        <a:p>
          <a:endParaRPr lang="en-US"/>
        </a:p>
      </dgm:t>
    </dgm:pt>
    <dgm:pt modelId="{C4908985-7D95-44EA-994D-E05E13E7890F}">
      <dgm:prSet/>
      <dgm:spPr/>
      <dgm:t>
        <a:bodyPr/>
        <a:lstStyle/>
        <a:p>
          <a:pPr>
            <a:buFontTx/>
            <a:buNone/>
          </a:pPr>
          <a:r>
            <a:rPr lang="en-US" dirty="0">
              <a:latin typeface="Segoe UI" panose="020B0502040204020203" pitchFamily="34" charset="0"/>
              <a:cs typeface="Segoe UI" panose="020B0502040204020203" pitchFamily="34" charset="0"/>
            </a:rPr>
            <a:t>times we cannot express it. </a:t>
          </a:r>
        </a:p>
      </dgm:t>
    </dgm:pt>
    <dgm:pt modelId="{ACCEBB56-5F06-4B01-948A-1E8C2A5FAA11}" type="parTrans" cxnId="{1F04943B-8221-493B-856E-CC6A9FD08F18}">
      <dgm:prSet/>
      <dgm:spPr/>
      <dgm:t>
        <a:bodyPr/>
        <a:lstStyle/>
        <a:p>
          <a:endParaRPr lang="en-US"/>
        </a:p>
      </dgm:t>
    </dgm:pt>
    <dgm:pt modelId="{D722336C-DDDA-404B-B16F-46FC99502F44}" type="sibTrans" cxnId="{1F04943B-8221-493B-856E-CC6A9FD08F18}">
      <dgm:prSet/>
      <dgm:spPr/>
      <dgm:t>
        <a:bodyPr/>
        <a:lstStyle/>
        <a:p>
          <a:endParaRPr lang="en-US"/>
        </a:p>
      </dgm:t>
    </dgm:pt>
    <dgm:pt modelId="{B0CAB906-00BB-43AB-852B-0760FAE5DDDB}">
      <dgm:prSet/>
      <dgm:spPr/>
      <dgm:t>
        <a:bodyPr/>
        <a:lstStyle/>
        <a:p>
          <a:pPr>
            <a:buFontTx/>
            <a:buNone/>
          </a:pPr>
          <a:r>
            <a:rPr lang="en-US" dirty="0">
              <a:latin typeface="Segoe UI" panose="020B0502040204020203" pitchFamily="34" charset="0"/>
              <a:cs typeface="Segoe UI" panose="020B0502040204020203" pitchFamily="34" charset="0"/>
            </a:rPr>
            <a:t>resources, decision-making</a:t>
          </a:r>
        </a:p>
      </dgm:t>
    </dgm:pt>
    <dgm:pt modelId="{3F2663F1-9672-43E1-A6EE-D8123DB30436}" type="parTrans" cxnId="{10212BC3-0158-4EEE-9387-282E2F4ACE0D}">
      <dgm:prSet/>
      <dgm:spPr/>
      <dgm:t>
        <a:bodyPr/>
        <a:lstStyle/>
        <a:p>
          <a:endParaRPr lang="en-US"/>
        </a:p>
      </dgm:t>
    </dgm:pt>
    <dgm:pt modelId="{DBFD27AD-0111-4715-B9FF-250769EA58CC}" type="sibTrans" cxnId="{10212BC3-0158-4EEE-9387-282E2F4ACE0D}">
      <dgm:prSet/>
      <dgm:spPr/>
      <dgm:t>
        <a:bodyPr/>
        <a:lstStyle/>
        <a:p>
          <a:endParaRPr lang="en-US"/>
        </a:p>
      </dgm:t>
    </dgm:pt>
    <dgm:pt modelId="{767DCED2-3B25-46C7-85E6-15B4E289A9AB}">
      <dgm:prSet/>
      <dgm:spPr/>
      <dgm:t>
        <a:bodyPr/>
        <a:lstStyle/>
        <a:p>
          <a:pPr>
            <a:buFontTx/>
            <a:buNone/>
          </a:pPr>
          <a:r>
            <a:rPr lang="en-US" dirty="0">
              <a:latin typeface="Segoe UI" panose="020B0502040204020203" pitchFamily="34" charset="0"/>
              <a:cs typeface="Segoe UI" panose="020B0502040204020203" pitchFamily="34" charset="0"/>
            </a:rPr>
            <a:t>these on somebody or a</a:t>
          </a:r>
        </a:p>
      </dgm:t>
    </dgm:pt>
    <dgm:pt modelId="{C4A5D350-7651-49F3-BB38-F2837175D562}" type="parTrans" cxnId="{E0B0207B-9B00-42F1-9BC7-CCC82BE43593}">
      <dgm:prSet/>
      <dgm:spPr/>
      <dgm:t>
        <a:bodyPr/>
        <a:lstStyle/>
        <a:p>
          <a:endParaRPr lang="en-US"/>
        </a:p>
      </dgm:t>
    </dgm:pt>
    <dgm:pt modelId="{EE2E536D-D706-4F10-BA4F-2BBAD768F637}" type="sibTrans" cxnId="{E0B0207B-9B00-42F1-9BC7-CCC82BE43593}">
      <dgm:prSet/>
      <dgm:spPr/>
      <dgm:t>
        <a:bodyPr/>
        <a:lstStyle/>
        <a:p>
          <a:endParaRPr lang="en-US"/>
        </a:p>
      </dgm:t>
    </dgm:pt>
    <dgm:pt modelId="{0D3715A2-3571-4D9D-89AC-90EC718AAC10}">
      <dgm:prSet/>
      <dgm:spPr/>
      <dgm:t>
        <a:bodyPr/>
        <a:lstStyle/>
        <a:p>
          <a:pPr>
            <a:buFontTx/>
            <a:buNone/>
          </a:pPr>
          <a:r>
            <a:rPr lang="en-US" dirty="0">
              <a:latin typeface="Segoe UI" panose="020B0502040204020203" pitchFamily="34" charset="0"/>
              <a:cs typeface="Segoe UI" panose="020B0502040204020203" pitchFamily="34" charset="0"/>
            </a:rPr>
            <a:t>situation. Often power over is</a:t>
          </a:r>
        </a:p>
      </dgm:t>
    </dgm:pt>
    <dgm:pt modelId="{492CF1BB-9B01-43E3-9A7B-D7D509032E18}" type="parTrans" cxnId="{600F602E-E6BF-4BDD-BB36-C27B2E303370}">
      <dgm:prSet/>
      <dgm:spPr/>
      <dgm:t>
        <a:bodyPr/>
        <a:lstStyle/>
        <a:p>
          <a:endParaRPr lang="en-US"/>
        </a:p>
      </dgm:t>
    </dgm:pt>
    <dgm:pt modelId="{B6B0F069-A5F2-42FB-A178-2CC22801A104}" type="sibTrans" cxnId="{600F602E-E6BF-4BDD-BB36-C27B2E303370}">
      <dgm:prSet/>
      <dgm:spPr/>
      <dgm:t>
        <a:bodyPr/>
        <a:lstStyle/>
        <a:p>
          <a:endParaRPr lang="en-US"/>
        </a:p>
      </dgm:t>
    </dgm:pt>
    <dgm:pt modelId="{FC88445D-A2F3-41D3-A92D-430DAF4F755B}">
      <dgm:prSet/>
      <dgm:spPr/>
      <dgm:t>
        <a:bodyPr/>
        <a:lstStyle/>
        <a:p>
          <a:pPr>
            <a:buFontTx/>
            <a:buNone/>
          </a:pPr>
          <a:r>
            <a:rPr lang="en-US" dirty="0">
              <a:latin typeface="Segoe UI" panose="020B0502040204020203" pitchFamily="34" charset="0"/>
              <a:cs typeface="Segoe UI" panose="020B0502040204020203" pitchFamily="34" charset="0"/>
            </a:rPr>
            <a:t>used in a negative way and</a:t>
          </a:r>
        </a:p>
      </dgm:t>
    </dgm:pt>
    <dgm:pt modelId="{C9C4BC70-E806-48C6-A93B-2E31CC0E906F}" type="parTrans" cxnId="{AB359B6A-6310-477A-A2E3-124D6283E5FB}">
      <dgm:prSet/>
      <dgm:spPr/>
      <dgm:t>
        <a:bodyPr/>
        <a:lstStyle/>
        <a:p>
          <a:endParaRPr lang="en-US"/>
        </a:p>
      </dgm:t>
    </dgm:pt>
    <dgm:pt modelId="{97C2A8AA-D491-4FD3-B658-AC8ADF004611}" type="sibTrans" cxnId="{AB359B6A-6310-477A-A2E3-124D6283E5FB}">
      <dgm:prSet/>
      <dgm:spPr/>
      <dgm:t>
        <a:bodyPr/>
        <a:lstStyle/>
        <a:p>
          <a:endParaRPr lang="en-US"/>
        </a:p>
      </dgm:t>
    </dgm:pt>
    <dgm:pt modelId="{0F6996D8-C333-4A5C-8CD5-330B471BFEAD}">
      <dgm:prSet/>
      <dgm:spPr/>
      <dgm:t>
        <a:bodyPr/>
        <a:lstStyle/>
        <a:p>
          <a:pPr>
            <a:buFontTx/>
            <a:buNone/>
          </a:pPr>
          <a:r>
            <a:rPr lang="en-US" dirty="0">
              <a:latin typeface="Segoe UI" panose="020B0502040204020203" pitchFamily="34" charset="0"/>
              <a:cs typeface="Segoe UI" panose="020B0502040204020203" pitchFamily="34" charset="0"/>
            </a:rPr>
            <a:t>associated with corruption,</a:t>
          </a:r>
        </a:p>
      </dgm:t>
    </dgm:pt>
    <dgm:pt modelId="{CC15A793-316C-4E8A-B87A-3BCD4BFC9230}" type="parTrans" cxnId="{311ABDA2-A89F-4EEC-A327-682232F960E9}">
      <dgm:prSet/>
      <dgm:spPr/>
      <dgm:t>
        <a:bodyPr/>
        <a:lstStyle/>
        <a:p>
          <a:endParaRPr lang="en-US"/>
        </a:p>
      </dgm:t>
    </dgm:pt>
    <dgm:pt modelId="{A898C719-F2EE-4F33-9C94-5FCED438C5D5}" type="sibTrans" cxnId="{311ABDA2-A89F-4EEC-A327-682232F960E9}">
      <dgm:prSet/>
      <dgm:spPr/>
      <dgm:t>
        <a:bodyPr/>
        <a:lstStyle/>
        <a:p>
          <a:endParaRPr lang="en-US"/>
        </a:p>
      </dgm:t>
    </dgm:pt>
    <dgm:pt modelId="{5C49D6A8-1165-417E-854D-BFC215A684CD}">
      <dgm:prSet/>
      <dgm:spPr/>
      <dgm:t>
        <a:bodyPr/>
        <a:lstStyle/>
        <a:p>
          <a:pPr>
            <a:buFontTx/>
            <a:buNone/>
          </a:pPr>
          <a:r>
            <a:rPr lang="en-US" dirty="0">
              <a:latin typeface="Segoe UI" panose="020B0502040204020203" pitchFamily="34" charset="0"/>
              <a:cs typeface="Segoe UI" panose="020B0502040204020203" pitchFamily="34" charset="0"/>
            </a:rPr>
            <a:t>discrimination and abuse.</a:t>
          </a:r>
        </a:p>
      </dgm:t>
    </dgm:pt>
    <dgm:pt modelId="{25ADCEA3-A9C2-4A98-8900-6DB3F19643CB}" type="parTrans" cxnId="{B984DB14-5E3D-4D35-9DF7-0A89B8A0DD74}">
      <dgm:prSet/>
      <dgm:spPr/>
      <dgm:t>
        <a:bodyPr/>
        <a:lstStyle/>
        <a:p>
          <a:endParaRPr lang="en-US"/>
        </a:p>
      </dgm:t>
    </dgm:pt>
    <dgm:pt modelId="{42CFB070-5AB9-4441-85F0-A5B0186811D4}" type="sibTrans" cxnId="{B984DB14-5E3D-4D35-9DF7-0A89B8A0DD74}">
      <dgm:prSet/>
      <dgm:spPr/>
      <dgm:t>
        <a:bodyPr/>
        <a:lstStyle/>
        <a:p>
          <a:endParaRPr lang="en-US"/>
        </a:p>
      </dgm:t>
    </dgm:pt>
    <dgm:pt modelId="{13157018-A62A-4A5A-8B06-904ECF187F72}">
      <dgm:prSet/>
      <dgm:spPr/>
      <dgm:t>
        <a:bodyPr/>
        <a:lstStyle/>
        <a:p>
          <a:pPr>
            <a:buFontTx/>
            <a:buNone/>
          </a:pPr>
          <a:r>
            <a:rPr lang="en-US" dirty="0">
              <a:latin typeface="Segoe UI" panose="020B0502040204020203" pitchFamily="34" charset="0"/>
              <a:cs typeface="Segoe UI" panose="020B0502040204020203" pitchFamily="34" charset="0"/>
            </a:rPr>
            <a:t>When used negatively it means</a:t>
          </a:r>
        </a:p>
      </dgm:t>
    </dgm:pt>
    <dgm:pt modelId="{BA6B42B8-B8FF-48E0-AF4D-7B735159B123}" type="parTrans" cxnId="{EE9B57B0-24E1-4EFA-A756-BBA95510D83A}">
      <dgm:prSet/>
      <dgm:spPr/>
      <dgm:t>
        <a:bodyPr/>
        <a:lstStyle/>
        <a:p>
          <a:endParaRPr lang="en-US"/>
        </a:p>
      </dgm:t>
    </dgm:pt>
    <dgm:pt modelId="{00D1639A-75EE-4C86-8CC7-C04A3CFFA023}" type="sibTrans" cxnId="{EE9B57B0-24E1-4EFA-A756-BBA95510D83A}">
      <dgm:prSet/>
      <dgm:spPr/>
      <dgm:t>
        <a:bodyPr/>
        <a:lstStyle/>
        <a:p>
          <a:endParaRPr lang="en-US"/>
        </a:p>
      </dgm:t>
    </dgm:pt>
    <dgm:pt modelId="{06E38F21-0186-4851-9D59-F2BA7DA8C04A}">
      <dgm:prSet/>
      <dgm:spPr/>
      <dgm:t>
        <a:bodyPr/>
        <a:lstStyle/>
        <a:p>
          <a:pPr>
            <a:buFontTx/>
            <a:buNone/>
          </a:pPr>
          <a:r>
            <a:rPr lang="en-US" dirty="0">
              <a:latin typeface="Segoe UI" panose="020B0502040204020203" pitchFamily="34" charset="0"/>
              <a:cs typeface="Segoe UI" panose="020B0502040204020203" pitchFamily="34" charset="0"/>
            </a:rPr>
            <a:t>taking power from someone</a:t>
          </a:r>
        </a:p>
      </dgm:t>
    </dgm:pt>
    <dgm:pt modelId="{0CBDC4E3-4133-4F06-95BB-A04AB51A98DA}" type="parTrans" cxnId="{188E9AB5-5DE6-424D-8FEE-2E2C7A666EB4}">
      <dgm:prSet/>
      <dgm:spPr/>
      <dgm:t>
        <a:bodyPr/>
        <a:lstStyle/>
        <a:p>
          <a:endParaRPr lang="en-US"/>
        </a:p>
      </dgm:t>
    </dgm:pt>
    <dgm:pt modelId="{86333CFB-3B22-4E11-B04C-14FFA4F4D92C}" type="sibTrans" cxnId="{188E9AB5-5DE6-424D-8FEE-2E2C7A666EB4}">
      <dgm:prSet/>
      <dgm:spPr/>
      <dgm:t>
        <a:bodyPr/>
        <a:lstStyle/>
        <a:p>
          <a:endParaRPr lang="en-US"/>
        </a:p>
      </dgm:t>
    </dgm:pt>
    <dgm:pt modelId="{8B6E19A5-FD38-40C7-8570-598F522DE375}">
      <dgm:prSet/>
      <dgm:spPr/>
      <dgm:t>
        <a:bodyPr/>
        <a:lstStyle/>
        <a:p>
          <a:pPr>
            <a:buFontTx/>
            <a:buNone/>
          </a:pPr>
          <a:r>
            <a:rPr lang="en-US" dirty="0">
              <a:latin typeface="Segoe UI" panose="020B0502040204020203" pitchFamily="34" charset="0"/>
              <a:cs typeface="Segoe UI" panose="020B0502040204020203" pitchFamily="34" charset="0"/>
            </a:rPr>
            <a:t>else to dominate them. </a:t>
          </a:r>
        </a:p>
      </dgm:t>
    </dgm:pt>
    <dgm:pt modelId="{5A656462-99C3-4779-9041-75892ED77131}" type="parTrans" cxnId="{7F3A81CD-DECB-40C1-9509-23405CB28963}">
      <dgm:prSet/>
      <dgm:spPr/>
      <dgm:t>
        <a:bodyPr/>
        <a:lstStyle/>
        <a:p>
          <a:endParaRPr lang="en-US"/>
        </a:p>
      </dgm:t>
    </dgm:pt>
    <dgm:pt modelId="{C991E62C-84DA-4EB5-AA24-0F37B490BC96}" type="sibTrans" cxnId="{7F3A81CD-DECB-40C1-9509-23405CB28963}">
      <dgm:prSet/>
      <dgm:spPr/>
      <dgm:t>
        <a:bodyPr/>
        <a:lstStyle/>
        <a:p>
          <a:endParaRPr lang="en-US"/>
        </a:p>
      </dgm:t>
    </dgm:pt>
    <dgm:pt modelId="{5E3DC024-911F-42A3-B3EE-2201D410DFD8}">
      <dgm:prSet/>
      <dgm:spPr/>
      <dgm:t>
        <a:bodyPr/>
        <a:lstStyle/>
        <a:p>
          <a:pPr>
            <a:buFontTx/>
            <a:buNone/>
          </a:pPr>
          <a:r>
            <a:rPr lang="en-US" dirty="0">
              <a:latin typeface="Segoe UI" panose="020B0502040204020203" pitchFamily="34" charset="0"/>
              <a:cs typeface="Segoe UI" panose="020B0502040204020203" pitchFamily="34" charset="0"/>
            </a:rPr>
            <a:t>and to be able to impose</a:t>
          </a:r>
        </a:p>
      </dgm:t>
    </dgm:pt>
    <dgm:pt modelId="{27BC9352-9996-4255-928D-EB335594B66B}" type="sibTrans" cxnId="{FA5312CC-5A85-4469-8E5A-00412B148FCE}">
      <dgm:prSet/>
      <dgm:spPr/>
      <dgm:t>
        <a:bodyPr/>
        <a:lstStyle/>
        <a:p>
          <a:endParaRPr lang="en-US"/>
        </a:p>
      </dgm:t>
    </dgm:pt>
    <dgm:pt modelId="{C4240D0C-8C57-45E3-8998-9A4F1647E600}" type="parTrans" cxnId="{FA5312CC-5A85-4469-8E5A-00412B148FCE}">
      <dgm:prSet/>
      <dgm:spPr/>
      <dgm:t>
        <a:bodyPr/>
        <a:lstStyle/>
        <a:p>
          <a:endParaRPr lang="en-US"/>
        </a:p>
      </dgm:t>
    </dgm:pt>
    <dgm:pt modelId="{159B3D8B-25C5-41A0-B45C-AC5877779A27}" type="pres">
      <dgm:prSet presAssocID="{1772D99A-794C-4418-A7D8-AAE5F707EEED}" presName="Name0" presStyleCnt="0">
        <dgm:presLayoutVars>
          <dgm:dir/>
          <dgm:animLvl val="lvl"/>
          <dgm:resizeHandles val="exact"/>
        </dgm:presLayoutVars>
      </dgm:prSet>
      <dgm:spPr/>
    </dgm:pt>
    <dgm:pt modelId="{A965137F-4BF7-40E4-991E-B058EA8795C7}" type="pres">
      <dgm:prSet presAssocID="{23CADBF5-E553-4BBB-9A50-858777932668}" presName="composite" presStyleCnt="0"/>
      <dgm:spPr/>
    </dgm:pt>
    <dgm:pt modelId="{D43C6C99-04AA-4489-9D95-F544C58E1E3B}" type="pres">
      <dgm:prSet presAssocID="{23CADBF5-E553-4BBB-9A50-858777932668}" presName="parTx" presStyleLbl="alignNode1" presStyleIdx="0" presStyleCnt="3">
        <dgm:presLayoutVars>
          <dgm:chMax val="0"/>
          <dgm:chPref val="0"/>
          <dgm:bulletEnabled val="1"/>
        </dgm:presLayoutVars>
      </dgm:prSet>
      <dgm:spPr/>
    </dgm:pt>
    <dgm:pt modelId="{55BC99BF-9CED-47F5-B6A7-51E252D8A6AB}" type="pres">
      <dgm:prSet presAssocID="{23CADBF5-E553-4BBB-9A50-858777932668}" presName="desTx" presStyleLbl="alignAccFollowNode1" presStyleIdx="0" presStyleCnt="3">
        <dgm:presLayoutVars>
          <dgm:bulletEnabled val="1"/>
        </dgm:presLayoutVars>
      </dgm:prSet>
      <dgm:spPr/>
    </dgm:pt>
    <dgm:pt modelId="{0AE2D1C7-336D-492C-810B-2846A16C794C}" type="pres">
      <dgm:prSet presAssocID="{B55693AA-FC29-4DC4-844D-3B9F8AABFCBD}" presName="space" presStyleCnt="0"/>
      <dgm:spPr/>
    </dgm:pt>
    <dgm:pt modelId="{31317531-6FBB-43EE-8530-793F3D1B72BD}" type="pres">
      <dgm:prSet presAssocID="{B669CA0D-5103-4436-B58F-D203876B971C}" presName="composite" presStyleCnt="0"/>
      <dgm:spPr/>
    </dgm:pt>
    <dgm:pt modelId="{B71270F8-2463-4DB6-8386-A35E5072D48F}" type="pres">
      <dgm:prSet presAssocID="{B669CA0D-5103-4436-B58F-D203876B971C}" presName="parTx" presStyleLbl="alignNode1" presStyleIdx="1" presStyleCnt="3">
        <dgm:presLayoutVars>
          <dgm:chMax val="0"/>
          <dgm:chPref val="0"/>
          <dgm:bulletEnabled val="1"/>
        </dgm:presLayoutVars>
      </dgm:prSet>
      <dgm:spPr/>
    </dgm:pt>
    <dgm:pt modelId="{48184EBE-46E5-48E6-9EC5-9F6512E95643}" type="pres">
      <dgm:prSet presAssocID="{B669CA0D-5103-4436-B58F-D203876B971C}" presName="desTx" presStyleLbl="alignAccFollowNode1" presStyleIdx="1" presStyleCnt="3">
        <dgm:presLayoutVars>
          <dgm:bulletEnabled val="1"/>
        </dgm:presLayoutVars>
      </dgm:prSet>
      <dgm:spPr/>
    </dgm:pt>
    <dgm:pt modelId="{09EC4F87-F21C-489B-AF57-CA5D29E41C97}" type="pres">
      <dgm:prSet presAssocID="{730A02B5-C9E2-448E-8383-2755D932CCEA}" presName="space" presStyleCnt="0"/>
      <dgm:spPr/>
    </dgm:pt>
    <dgm:pt modelId="{657889CE-E313-4778-BDB6-D5EC25068BA7}" type="pres">
      <dgm:prSet presAssocID="{D76CF43D-B468-4E3A-A170-9951A48E60F4}" presName="composite" presStyleCnt="0"/>
      <dgm:spPr/>
    </dgm:pt>
    <dgm:pt modelId="{56074A68-8D3E-4087-BC55-15DCE251BA2A}" type="pres">
      <dgm:prSet presAssocID="{D76CF43D-B468-4E3A-A170-9951A48E60F4}" presName="parTx" presStyleLbl="alignNode1" presStyleIdx="2" presStyleCnt="3">
        <dgm:presLayoutVars>
          <dgm:chMax val="0"/>
          <dgm:chPref val="0"/>
          <dgm:bulletEnabled val="1"/>
        </dgm:presLayoutVars>
      </dgm:prSet>
      <dgm:spPr/>
    </dgm:pt>
    <dgm:pt modelId="{BF3481E4-EF02-40A5-988E-782753463650}" type="pres">
      <dgm:prSet presAssocID="{D76CF43D-B468-4E3A-A170-9951A48E60F4}" presName="desTx" presStyleLbl="alignAccFollowNode1" presStyleIdx="2" presStyleCnt="3">
        <dgm:presLayoutVars>
          <dgm:bulletEnabled val="1"/>
        </dgm:presLayoutVars>
      </dgm:prSet>
      <dgm:spPr/>
    </dgm:pt>
  </dgm:ptLst>
  <dgm:cxnLst>
    <dgm:cxn modelId="{295AC609-C783-4736-9BE7-2C24BEC81BD1}" type="presOf" srcId="{8B6E19A5-FD38-40C7-8570-598F522DE375}" destId="{48184EBE-46E5-48E6-9EC5-9F6512E95643}" srcOrd="0" destOrd="10" presId="urn:microsoft.com/office/officeart/2005/8/layout/hList1"/>
    <dgm:cxn modelId="{B456FA0F-DAF2-49A1-A554-36FDAE090A5C}" srcId="{1772D99A-794C-4418-A7D8-AAE5F707EEED}" destId="{23CADBF5-E553-4BBB-9A50-858777932668}" srcOrd="0" destOrd="0" parTransId="{C1DFD8D4-6E3A-4F25-BA43-93FE881BFEBF}" sibTransId="{B55693AA-FC29-4DC4-844D-3B9F8AABFCBD}"/>
    <dgm:cxn modelId="{91264611-5309-4F16-BF9A-EC62FFCECB0F}" type="presOf" srcId="{B0CAB906-00BB-43AB-852B-0760FAE5DDDB}" destId="{48184EBE-46E5-48E6-9EC5-9F6512E95643}" srcOrd="0" destOrd="1" presId="urn:microsoft.com/office/officeart/2005/8/layout/hList1"/>
    <dgm:cxn modelId="{B984DB14-5E3D-4D35-9DF7-0A89B8A0DD74}" srcId="{B669CA0D-5103-4436-B58F-D203876B971C}" destId="{5C49D6A8-1165-417E-854D-BFC215A684CD}" srcOrd="7" destOrd="0" parTransId="{25ADCEA3-A9C2-4A98-8900-6DB3F19643CB}" sibTransId="{42CFB070-5AB9-4441-85F0-A5B0186811D4}"/>
    <dgm:cxn modelId="{36B99915-24F4-48A5-B50C-A7AEBD152904}" srcId="{D76CF43D-B468-4E3A-A170-9951A48E60F4}" destId="{8C726840-2440-419A-ADB7-1CEA824D332D}" srcOrd="6" destOrd="0" parTransId="{3F764EF9-1F1B-48CC-B98A-6E232845212D}" sibTransId="{CC55C84B-6408-4592-A616-6F80E7D7E56B}"/>
    <dgm:cxn modelId="{7AF52E19-8781-4CA5-A781-DF553B50A57F}" srcId="{B669CA0D-5103-4436-B58F-D203876B971C}" destId="{B804EB19-655D-4497-84AA-432B4C70F673}" srcOrd="0" destOrd="0" parTransId="{E99063BD-F86E-4438-B284-AA84AF68633F}" sibTransId="{DE3A222D-90A0-4BD6-AA3A-65B2B38B1B80}"/>
    <dgm:cxn modelId="{1AC5FD1B-C3EF-448F-8816-EF27BE72D355}" type="presOf" srcId="{767DCED2-3B25-46C7-85E6-15B4E289A9AB}" destId="{48184EBE-46E5-48E6-9EC5-9F6512E95643}" srcOrd="0" destOrd="3" presId="urn:microsoft.com/office/officeart/2005/8/layout/hList1"/>
    <dgm:cxn modelId="{E85D7A22-92E6-419B-94B0-ED6CE55C6976}" type="presOf" srcId="{23CADBF5-E553-4BBB-9A50-858777932668}" destId="{D43C6C99-04AA-4489-9D95-F544C58E1E3B}" srcOrd="0" destOrd="0" presId="urn:microsoft.com/office/officeart/2005/8/layout/hList1"/>
    <dgm:cxn modelId="{600F602E-E6BF-4BDD-BB36-C27B2E303370}" srcId="{B669CA0D-5103-4436-B58F-D203876B971C}" destId="{0D3715A2-3571-4D9D-89AC-90EC718AAC10}" srcOrd="4" destOrd="0" parTransId="{492CF1BB-9B01-43E3-9A7B-D7D509032E18}" sibTransId="{B6B0F069-A5F2-42FB-A178-2CC22801A104}"/>
    <dgm:cxn modelId="{D8EBE933-FC98-45AC-B920-271DE8AB8A03}" srcId="{D76CF43D-B468-4E3A-A170-9951A48E60F4}" destId="{E89ACB80-DBA2-410C-9121-1220B0B7991A}" srcOrd="5" destOrd="0" parTransId="{B70702C3-FFA6-40D8-844D-B4CE2FD859CD}" sibTransId="{C5E15EF5-9A86-4426-BFB0-9F2AF83DBE3B}"/>
    <dgm:cxn modelId="{CF17FF33-43AF-4DC1-8512-D59263D85F2F}" type="presOf" srcId="{E89ACB80-DBA2-410C-9121-1220B0B7991A}" destId="{BF3481E4-EF02-40A5-988E-782753463650}" srcOrd="0" destOrd="5" presId="urn:microsoft.com/office/officeart/2005/8/layout/hList1"/>
    <dgm:cxn modelId="{4CA5FB34-2533-4C5A-A345-80F7D5AF7FC1}" srcId="{D76CF43D-B468-4E3A-A170-9951A48E60F4}" destId="{FB7C635F-6AAC-47B6-BB48-7C62AC26A0D2}" srcOrd="4" destOrd="0" parTransId="{BF532484-D82D-4339-8FE9-C297EA552CE2}" sibTransId="{FA4A8068-6030-47B7-A783-EE2C0B801E52}"/>
    <dgm:cxn modelId="{5F95C837-C537-4B4A-9A97-CC3B54EBA05C}" type="presOf" srcId="{5C49D6A8-1165-417E-854D-BFC215A684CD}" destId="{48184EBE-46E5-48E6-9EC5-9F6512E95643}" srcOrd="0" destOrd="7" presId="urn:microsoft.com/office/officeart/2005/8/layout/hList1"/>
    <dgm:cxn modelId="{B0C36939-75B7-4B1A-981F-155AACB28897}" type="presOf" srcId="{B669CA0D-5103-4436-B58F-D203876B971C}" destId="{B71270F8-2463-4DB6-8386-A35E5072D48F}" srcOrd="0" destOrd="0" presId="urn:microsoft.com/office/officeart/2005/8/layout/hList1"/>
    <dgm:cxn modelId="{7EA44E39-0A23-44C2-BE73-81221AC721E3}" type="presOf" srcId="{8C726840-2440-419A-ADB7-1CEA824D332D}" destId="{BF3481E4-EF02-40A5-988E-782753463650}" srcOrd="0" destOrd="6" presId="urn:microsoft.com/office/officeart/2005/8/layout/hList1"/>
    <dgm:cxn modelId="{1F04943B-8221-493B-856E-CC6A9FD08F18}" srcId="{D76CF43D-B468-4E3A-A170-9951A48E60F4}" destId="{C4908985-7D95-44EA-994D-E05E13E7890F}" srcOrd="7" destOrd="0" parTransId="{ACCEBB56-5F06-4B01-948A-1E8C2A5FAA11}" sibTransId="{D722336C-DDDA-404B-B16F-46FC99502F44}"/>
    <dgm:cxn modelId="{44B63D5C-2068-4C87-A660-D02087A77228}" srcId="{1772D99A-794C-4418-A7D8-AAE5F707EEED}" destId="{D76CF43D-B468-4E3A-A170-9951A48E60F4}" srcOrd="2" destOrd="0" parTransId="{6D05F2C0-9C07-46C4-80D7-E3FCD3A34191}" sibTransId="{AF1990C9-E500-4001-94A3-30AE4455A96B}"/>
    <dgm:cxn modelId="{ED0E2D5D-4AD8-46E5-A6B8-550D7C541808}" type="presOf" srcId="{150FFE4D-A074-4791-AA22-C26877DA4048}" destId="{55BC99BF-9CED-47F5-B6A7-51E252D8A6AB}" srcOrd="0" destOrd="4" presId="urn:microsoft.com/office/officeart/2005/8/layout/hList1"/>
    <dgm:cxn modelId="{F9CCAE60-B389-42D1-A6D6-33B3590DCC17}" srcId="{23CADBF5-E553-4BBB-9A50-858777932668}" destId="{150FFE4D-A074-4791-AA22-C26877DA4048}" srcOrd="4" destOrd="0" parTransId="{A56FD64D-C4CE-46E6-BB9A-444072DAC2DB}" sibTransId="{7FF94546-BBE8-4003-8064-4CEB1AF11032}"/>
    <dgm:cxn modelId="{2168BA41-9641-4550-BEC0-95A5881A7BFD}" type="presOf" srcId="{06E38F21-0186-4851-9D59-F2BA7DA8C04A}" destId="{48184EBE-46E5-48E6-9EC5-9F6512E95643}" srcOrd="0" destOrd="9" presId="urn:microsoft.com/office/officeart/2005/8/layout/hList1"/>
    <dgm:cxn modelId="{24F29B44-3C33-4D2A-AC21-AEA97F53BA62}" srcId="{D76CF43D-B468-4E3A-A170-9951A48E60F4}" destId="{68DD7E56-8D91-42CC-AD27-57FCC65D1CE5}" srcOrd="2" destOrd="0" parTransId="{6E8CFD36-BC32-4BBB-A386-F0530B76BB32}" sibTransId="{CCCAF6E4-1B7D-4C37-94FB-D738B528AFCE}"/>
    <dgm:cxn modelId="{AB359B6A-6310-477A-A2E3-124D6283E5FB}" srcId="{B669CA0D-5103-4436-B58F-D203876B971C}" destId="{FC88445D-A2F3-41D3-A92D-430DAF4F755B}" srcOrd="5" destOrd="0" parTransId="{C9C4BC70-E806-48C6-A93B-2E31CC0E906F}" sibTransId="{97C2A8AA-D491-4FD3-B658-AC8ADF004611}"/>
    <dgm:cxn modelId="{BBE0BD4A-1E76-43FB-B1FD-46FA696AC7F4}" type="presOf" srcId="{13157018-A62A-4A5A-8B06-904ECF187F72}" destId="{48184EBE-46E5-48E6-9EC5-9F6512E95643}" srcOrd="0" destOrd="8" presId="urn:microsoft.com/office/officeart/2005/8/layout/hList1"/>
    <dgm:cxn modelId="{6AF4996C-E437-44AF-A988-7E5DBC58C98C}" srcId="{23CADBF5-E553-4BBB-9A50-858777932668}" destId="{0CFFAE57-7E50-4290-BC3A-DF5B619ECD7B}" srcOrd="1" destOrd="0" parTransId="{DA4D2E8B-D20C-4FA3-AEDC-F9F851A12ACB}" sibTransId="{3FCA88A2-0FBB-4BA5-A079-BC707DDBB6CF}"/>
    <dgm:cxn modelId="{FA1B8B51-4DC3-4341-B333-37FCE9AE7F95}" srcId="{D76CF43D-B468-4E3A-A170-9951A48E60F4}" destId="{7AFE3FD7-FECC-4A98-9826-852E32681D9F}" srcOrd="3" destOrd="0" parTransId="{F37D1A01-87CD-49AB-8D46-3972D86AA135}" sibTransId="{FF647D96-C55C-4424-916B-050F46E0BB6A}"/>
    <dgm:cxn modelId="{F5CB6A52-CDF7-4CCC-BE51-64F0A8B273C8}" srcId="{23CADBF5-E553-4BBB-9A50-858777932668}" destId="{115FEF54-5E7C-497B-B6F9-C78F59C6495F}" srcOrd="0" destOrd="0" parTransId="{14142860-B298-4769-8B9B-D1013A0486C5}" sibTransId="{0D7A3EED-32BB-4A9C-AB70-BE17D7B4A589}"/>
    <dgm:cxn modelId="{E1ADBD53-8090-4DDC-B7F8-BCD850837901}" srcId="{1772D99A-794C-4418-A7D8-AAE5F707EEED}" destId="{B669CA0D-5103-4436-B58F-D203876B971C}" srcOrd="1" destOrd="0" parTransId="{C550E7C5-B3A8-4454-8227-E4C245574D10}" sibTransId="{730A02B5-C9E2-448E-8383-2755D932CCEA}"/>
    <dgm:cxn modelId="{2D60ED73-001A-4BF1-914D-BC7AEF967332}" type="presOf" srcId="{0CFFAE57-7E50-4290-BC3A-DF5B619ECD7B}" destId="{55BC99BF-9CED-47F5-B6A7-51E252D8A6AB}" srcOrd="0" destOrd="1" presId="urn:microsoft.com/office/officeart/2005/8/layout/hList1"/>
    <dgm:cxn modelId="{D89C9776-B629-47E4-8A9E-BF8AD9F90EF8}" type="presOf" srcId="{1772D99A-794C-4418-A7D8-AAE5F707EEED}" destId="{159B3D8B-25C5-41A0-B45C-AC5877779A27}" srcOrd="0" destOrd="0" presId="urn:microsoft.com/office/officeart/2005/8/layout/hList1"/>
    <dgm:cxn modelId="{E0B0207B-9B00-42F1-9BC7-CCC82BE43593}" srcId="{B669CA0D-5103-4436-B58F-D203876B971C}" destId="{767DCED2-3B25-46C7-85E6-15B4E289A9AB}" srcOrd="3" destOrd="0" parTransId="{C4A5D350-7651-49F3-BB38-F2837175D562}" sibTransId="{EE2E536D-D706-4F10-BA4F-2BBAD768F637}"/>
    <dgm:cxn modelId="{1AEEF07B-DFA4-4F65-B027-F0EBD5F9EB41}" type="presOf" srcId="{FC88445D-A2F3-41D3-A92D-430DAF4F755B}" destId="{48184EBE-46E5-48E6-9EC5-9F6512E95643}" srcOrd="0" destOrd="5" presId="urn:microsoft.com/office/officeart/2005/8/layout/hList1"/>
    <dgm:cxn modelId="{953AC17D-4CEF-4684-BBEB-DB0A7B85BF6E}" type="presOf" srcId="{C4908985-7D95-44EA-994D-E05E13E7890F}" destId="{BF3481E4-EF02-40A5-988E-782753463650}" srcOrd="0" destOrd="7" presId="urn:microsoft.com/office/officeart/2005/8/layout/hList1"/>
    <dgm:cxn modelId="{4E878987-8010-40FF-B10D-320B99AB2DEA}" type="presOf" srcId="{115FEF54-5E7C-497B-B6F9-C78F59C6495F}" destId="{55BC99BF-9CED-47F5-B6A7-51E252D8A6AB}" srcOrd="0" destOrd="0" presId="urn:microsoft.com/office/officeart/2005/8/layout/hList1"/>
    <dgm:cxn modelId="{026FB087-7BA6-4F36-8743-DDA354558025}" type="presOf" srcId="{FB7C635F-6AAC-47B6-BB48-7C62AC26A0D2}" destId="{BF3481E4-EF02-40A5-988E-782753463650}" srcOrd="0" destOrd="4" presId="urn:microsoft.com/office/officeart/2005/8/layout/hList1"/>
    <dgm:cxn modelId="{7D43578A-B196-48E1-9F49-F37E15A02ACB}" type="presOf" srcId="{CF1E2476-7653-4330-868C-36791AC75677}" destId="{55BC99BF-9CED-47F5-B6A7-51E252D8A6AB}" srcOrd="0" destOrd="2" presId="urn:microsoft.com/office/officeart/2005/8/layout/hList1"/>
    <dgm:cxn modelId="{9A1DF98D-4601-456E-B0C0-76A1BD96D217}" type="presOf" srcId="{0F6996D8-C333-4A5C-8CD5-330B471BFEAD}" destId="{48184EBE-46E5-48E6-9EC5-9F6512E95643}" srcOrd="0" destOrd="6" presId="urn:microsoft.com/office/officeart/2005/8/layout/hList1"/>
    <dgm:cxn modelId="{2E330896-2FC1-4F43-AE0E-D7B0287E577E}" type="presOf" srcId="{B804EB19-655D-4497-84AA-432B4C70F673}" destId="{48184EBE-46E5-48E6-9EC5-9F6512E95643}" srcOrd="0" destOrd="0" presId="urn:microsoft.com/office/officeart/2005/8/layout/hList1"/>
    <dgm:cxn modelId="{311ABDA2-A89F-4EEC-A327-682232F960E9}" srcId="{B669CA0D-5103-4436-B58F-D203876B971C}" destId="{0F6996D8-C333-4A5C-8CD5-330B471BFEAD}" srcOrd="6" destOrd="0" parTransId="{CC15A793-316C-4E8A-B87A-3BCD4BFC9230}" sibTransId="{A898C719-F2EE-4F33-9C94-5FCED438C5D5}"/>
    <dgm:cxn modelId="{4A7034A5-BDFF-4339-867E-F2ABC2662C38}" type="presOf" srcId="{7AFE3FD7-FECC-4A98-9826-852E32681D9F}" destId="{BF3481E4-EF02-40A5-988E-782753463650}" srcOrd="0" destOrd="3" presId="urn:microsoft.com/office/officeart/2005/8/layout/hList1"/>
    <dgm:cxn modelId="{FB2EAEA5-3481-46BA-B463-83C3BFBB42BB}" srcId="{D76CF43D-B468-4E3A-A170-9951A48E60F4}" destId="{DD96822A-E7F2-4434-8EBB-DD5C6B17AA2C}" srcOrd="0" destOrd="0" parTransId="{4283AB95-87F7-40D0-8641-ADF19D17C4D6}" sibTransId="{A7681761-F56A-477F-A03C-D9FACE8768F3}"/>
    <dgm:cxn modelId="{F1EDC6AF-90D4-4CDC-B352-A19E7419BA3F}" srcId="{D76CF43D-B468-4E3A-A170-9951A48E60F4}" destId="{8A399B3E-F464-4E36-919E-179D7352CFEA}" srcOrd="1" destOrd="0" parTransId="{13976BA6-5F03-46CD-A456-B779575D91B7}" sibTransId="{2D9586F2-80ED-42EC-9C10-F0B7A631E41D}"/>
    <dgm:cxn modelId="{EE9B57B0-24E1-4EFA-A756-BBA95510D83A}" srcId="{B669CA0D-5103-4436-B58F-D203876B971C}" destId="{13157018-A62A-4A5A-8B06-904ECF187F72}" srcOrd="8" destOrd="0" parTransId="{BA6B42B8-B8FF-48E0-AF4D-7B735159B123}" sibTransId="{00D1639A-75EE-4C86-8CC7-C04A3CFFA023}"/>
    <dgm:cxn modelId="{4C4C7AB3-B394-4CBB-8322-1E80A2F33463}" type="presOf" srcId="{8A399B3E-F464-4E36-919E-179D7352CFEA}" destId="{BF3481E4-EF02-40A5-988E-782753463650}" srcOrd="0" destOrd="1" presId="urn:microsoft.com/office/officeart/2005/8/layout/hList1"/>
    <dgm:cxn modelId="{3B3ACAB3-750A-4108-83FA-2F7F9DC7E21E}" type="presOf" srcId="{5E3DC024-911F-42A3-B3EE-2201D410DFD8}" destId="{48184EBE-46E5-48E6-9EC5-9F6512E95643}" srcOrd="0" destOrd="2" presId="urn:microsoft.com/office/officeart/2005/8/layout/hList1"/>
    <dgm:cxn modelId="{188E9AB5-5DE6-424D-8FEE-2E2C7A666EB4}" srcId="{B669CA0D-5103-4436-B58F-D203876B971C}" destId="{06E38F21-0186-4851-9D59-F2BA7DA8C04A}" srcOrd="9" destOrd="0" parTransId="{0CBDC4E3-4133-4F06-95BB-A04AB51A98DA}" sibTransId="{86333CFB-3B22-4E11-B04C-14FFA4F4D92C}"/>
    <dgm:cxn modelId="{69EFD0B9-C96D-40A3-9639-2F8B724E0755}" type="presOf" srcId="{0D3715A2-3571-4D9D-89AC-90EC718AAC10}" destId="{48184EBE-46E5-48E6-9EC5-9F6512E95643}" srcOrd="0" destOrd="4" presId="urn:microsoft.com/office/officeart/2005/8/layout/hList1"/>
    <dgm:cxn modelId="{10212BC3-0158-4EEE-9387-282E2F4ACE0D}" srcId="{B669CA0D-5103-4436-B58F-D203876B971C}" destId="{B0CAB906-00BB-43AB-852B-0760FAE5DDDB}" srcOrd="1" destOrd="0" parTransId="{3F2663F1-9672-43E1-A6EE-D8123DB30436}" sibTransId="{DBFD27AD-0111-4715-B9FF-250769EA58CC}"/>
    <dgm:cxn modelId="{910E0BC4-9F22-487D-A297-8F502FDCE1EA}" type="presOf" srcId="{68DD7E56-8D91-42CC-AD27-57FCC65D1CE5}" destId="{BF3481E4-EF02-40A5-988E-782753463650}" srcOrd="0" destOrd="2" presId="urn:microsoft.com/office/officeart/2005/8/layout/hList1"/>
    <dgm:cxn modelId="{3B6B89C6-6EED-4792-940E-44F0F88FBD18}" type="presOf" srcId="{D76CF43D-B468-4E3A-A170-9951A48E60F4}" destId="{56074A68-8D3E-4087-BC55-15DCE251BA2A}" srcOrd="0" destOrd="0" presId="urn:microsoft.com/office/officeart/2005/8/layout/hList1"/>
    <dgm:cxn modelId="{FA5312CC-5A85-4469-8E5A-00412B148FCE}" srcId="{B669CA0D-5103-4436-B58F-D203876B971C}" destId="{5E3DC024-911F-42A3-B3EE-2201D410DFD8}" srcOrd="2" destOrd="0" parTransId="{C4240D0C-8C57-45E3-8998-9A4F1647E600}" sibTransId="{27BC9352-9996-4255-928D-EB335594B66B}"/>
    <dgm:cxn modelId="{7F3A81CD-DECB-40C1-9509-23405CB28963}" srcId="{B669CA0D-5103-4436-B58F-D203876B971C}" destId="{8B6E19A5-FD38-40C7-8570-598F522DE375}" srcOrd="10" destOrd="0" parTransId="{5A656462-99C3-4779-9041-75892ED77131}" sibTransId="{C991E62C-84DA-4EB5-AA24-0F37B490BC96}"/>
    <dgm:cxn modelId="{43CCDFD5-E894-433F-B20E-B8D7FAB7319B}" srcId="{23CADBF5-E553-4BBB-9A50-858777932668}" destId="{D4F3C39A-B651-45BB-9EC6-61064D340A81}" srcOrd="3" destOrd="0" parTransId="{ACB5D8CE-E66B-4D65-8E7D-AC57D801CDE5}" sibTransId="{A81297D1-1DBB-401B-88D1-3EA88D49A00A}"/>
    <dgm:cxn modelId="{F1D835D8-9A63-43DE-80CC-4018B33EC333}" srcId="{23CADBF5-E553-4BBB-9A50-858777932668}" destId="{CF1E2476-7653-4330-868C-36791AC75677}" srcOrd="2" destOrd="0" parTransId="{8B987AEE-CA75-4908-A812-36BFE1317C23}" sibTransId="{52DC6F3D-85A5-4788-BEC0-098881E443C7}"/>
    <dgm:cxn modelId="{1EDB10EC-6A90-4627-9152-991786DA24BC}" type="presOf" srcId="{DD96822A-E7F2-4434-8EBB-DD5C6B17AA2C}" destId="{BF3481E4-EF02-40A5-988E-782753463650}" srcOrd="0" destOrd="0" presId="urn:microsoft.com/office/officeart/2005/8/layout/hList1"/>
    <dgm:cxn modelId="{985CC6F7-7E13-4325-9577-665D5D371443}" type="presOf" srcId="{D4F3C39A-B651-45BB-9EC6-61064D340A81}" destId="{55BC99BF-9CED-47F5-B6A7-51E252D8A6AB}" srcOrd="0" destOrd="3" presId="urn:microsoft.com/office/officeart/2005/8/layout/hList1"/>
    <dgm:cxn modelId="{D31262BC-BB71-4432-9679-25749D8AC707}" type="presParOf" srcId="{159B3D8B-25C5-41A0-B45C-AC5877779A27}" destId="{A965137F-4BF7-40E4-991E-B058EA8795C7}" srcOrd="0" destOrd="0" presId="urn:microsoft.com/office/officeart/2005/8/layout/hList1"/>
    <dgm:cxn modelId="{CAE4672A-A4BF-43F2-BDC1-ECE6B7ECBC21}" type="presParOf" srcId="{A965137F-4BF7-40E4-991E-B058EA8795C7}" destId="{D43C6C99-04AA-4489-9D95-F544C58E1E3B}" srcOrd="0" destOrd="0" presId="urn:microsoft.com/office/officeart/2005/8/layout/hList1"/>
    <dgm:cxn modelId="{1962743B-68C0-469E-9D6E-86AFF61DE8F3}" type="presParOf" srcId="{A965137F-4BF7-40E4-991E-B058EA8795C7}" destId="{55BC99BF-9CED-47F5-B6A7-51E252D8A6AB}" srcOrd="1" destOrd="0" presId="urn:microsoft.com/office/officeart/2005/8/layout/hList1"/>
    <dgm:cxn modelId="{B64D58A9-23A4-4B14-B0F6-EFD6776D5DCB}" type="presParOf" srcId="{159B3D8B-25C5-41A0-B45C-AC5877779A27}" destId="{0AE2D1C7-336D-492C-810B-2846A16C794C}" srcOrd="1" destOrd="0" presId="urn:microsoft.com/office/officeart/2005/8/layout/hList1"/>
    <dgm:cxn modelId="{226E5B8D-CD04-4BEC-A80A-30145168F974}" type="presParOf" srcId="{159B3D8B-25C5-41A0-B45C-AC5877779A27}" destId="{31317531-6FBB-43EE-8530-793F3D1B72BD}" srcOrd="2" destOrd="0" presId="urn:microsoft.com/office/officeart/2005/8/layout/hList1"/>
    <dgm:cxn modelId="{F887B5DB-983F-4CE0-9C6F-48B0BC8E4775}" type="presParOf" srcId="{31317531-6FBB-43EE-8530-793F3D1B72BD}" destId="{B71270F8-2463-4DB6-8386-A35E5072D48F}" srcOrd="0" destOrd="0" presId="urn:microsoft.com/office/officeart/2005/8/layout/hList1"/>
    <dgm:cxn modelId="{E1B3577C-955D-45D5-917E-FCAA787BE6BF}" type="presParOf" srcId="{31317531-6FBB-43EE-8530-793F3D1B72BD}" destId="{48184EBE-46E5-48E6-9EC5-9F6512E95643}" srcOrd="1" destOrd="0" presId="urn:microsoft.com/office/officeart/2005/8/layout/hList1"/>
    <dgm:cxn modelId="{610D81F2-15A9-46C7-88E3-B68B960DE998}" type="presParOf" srcId="{159B3D8B-25C5-41A0-B45C-AC5877779A27}" destId="{09EC4F87-F21C-489B-AF57-CA5D29E41C97}" srcOrd="3" destOrd="0" presId="urn:microsoft.com/office/officeart/2005/8/layout/hList1"/>
    <dgm:cxn modelId="{E6484352-9D17-4592-8399-F11DFDE31BF7}" type="presParOf" srcId="{159B3D8B-25C5-41A0-B45C-AC5877779A27}" destId="{657889CE-E313-4778-BDB6-D5EC25068BA7}" srcOrd="4" destOrd="0" presId="urn:microsoft.com/office/officeart/2005/8/layout/hList1"/>
    <dgm:cxn modelId="{B2F8545A-61B4-4EB1-AECC-A2232735A884}" type="presParOf" srcId="{657889CE-E313-4778-BDB6-D5EC25068BA7}" destId="{56074A68-8D3E-4087-BC55-15DCE251BA2A}" srcOrd="0" destOrd="0" presId="urn:microsoft.com/office/officeart/2005/8/layout/hList1"/>
    <dgm:cxn modelId="{07474C2C-1C79-4C77-A8D0-2646D15D7908}" type="presParOf" srcId="{657889CE-E313-4778-BDB6-D5EC25068BA7}" destId="{BF3481E4-EF02-40A5-988E-78275346365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8174F7-FF4C-4187-9E97-AE8AC0BBD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EC346D-406B-4573-9315-2AF216F66952}">
      <dgm:prSet custT="1"/>
      <dgm:spPr/>
      <dgm:t>
        <a:bodyPr/>
        <a:lstStyle/>
        <a:p>
          <a:r>
            <a:rPr lang="en-US" sz="2400" dirty="0">
              <a:latin typeface="Segoe UI" panose="020B0502040204020203" pitchFamily="34" charset="0"/>
              <a:cs typeface="Segoe UI" panose="020B0502040204020203" pitchFamily="34" charset="0"/>
            </a:rPr>
            <a:t>Greta's mother calls JCCO and reports that her daughter has run away. The last place Greta was seen was a hotel party in the next town. The mother reports there are increased inconsistencies about her whereabouts, and concerns about a new “boyfriend” and travel which Greta could not afford.</a:t>
          </a:r>
        </a:p>
      </dgm:t>
    </dgm:pt>
    <dgm:pt modelId="{07790CD7-759B-4CEC-879E-CF561F210AAE}" type="parTrans" cxnId="{BA6FD7A5-7E29-4A6E-98D6-B6DDBB0F3636}">
      <dgm:prSet/>
      <dgm:spPr/>
      <dgm:t>
        <a:bodyPr/>
        <a:lstStyle/>
        <a:p>
          <a:endParaRPr lang="en-US"/>
        </a:p>
      </dgm:t>
    </dgm:pt>
    <dgm:pt modelId="{C8B1E95C-1E92-473C-9895-93D19D0A86B3}" type="sibTrans" cxnId="{BA6FD7A5-7E29-4A6E-98D6-B6DDBB0F3636}">
      <dgm:prSet/>
      <dgm:spPr/>
      <dgm:t>
        <a:bodyPr/>
        <a:lstStyle/>
        <a:p>
          <a:endParaRPr lang="en-US"/>
        </a:p>
      </dgm:t>
    </dgm:pt>
    <dgm:pt modelId="{045C5B5A-DEDD-4167-A909-B748AD567D96}">
      <dgm:prSet custT="1"/>
      <dgm:spPr/>
      <dgm:t>
        <a:bodyPr/>
        <a:lstStyle/>
        <a:p>
          <a:pPr marL="115888" indent="0"/>
          <a:r>
            <a:rPr lang="en-US" sz="2400" dirty="0">
              <a:latin typeface="Segoe UI" panose="020B0502040204020203" pitchFamily="34" charset="0"/>
              <a:cs typeface="Segoe UI" panose="020B0502040204020203" pitchFamily="34" charset="0"/>
            </a:rPr>
            <a:t>After being brought in on probation violation, Greta is incarcerated. </a:t>
          </a:r>
        </a:p>
      </dgm:t>
    </dgm:pt>
    <dgm:pt modelId="{9C246DA1-0792-460C-B931-043F24FAA4A7}" type="parTrans" cxnId="{2ABD24F3-1D5D-47A6-A825-DF86AEA7D7B0}">
      <dgm:prSet/>
      <dgm:spPr/>
      <dgm:t>
        <a:bodyPr/>
        <a:lstStyle/>
        <a:p>
          <a:endParaRPr lang="en-US"/>
        </a:p>
      </dgm:t>
    </dgm:pt>
    <dgm:pt modelId="{02077032-AA88-4149-BC3F-5FAAE9E1C46A}" type="sibTrans" cxnId="{2ABD24F3-1D5D-47A6-A825-DF86AEA7D7B0}">
      <dgm:prSet/>
      <dgm:spPr/>
      <dgm:t>
        <a:bodyPr/>
        <a:lstStyle/>
        <a:p>
          <a:endParaRPr lang="en-US"/>
        </a:p>
      </dgm:t>
    </dgm:pt>
    <dgm:pt modelId="{65444C1C-FA29-4342-82BA-2EC1EE050C0A}" type="pres">
      <dgm:prSet presAssocID="{2A8174F7-FF4C-4187-9E97-AE8AC0BBDA7B}" presName="linear" presStyleCnt="0">
        <dgm:presLayoutVars>
          <dgm:animLvl val="lvl"/>
          <dgm:resizeHandles val="exact"/>
        </dgm:presLayoutVars>
      </dgm:prSet>
      <dgm:spPr/>
    </dgm:pt>
    <dgm:pt modelId="{EACC52B4-9803-429E-9A2A-071E14B8C807}" type="pres">
      <dgm:prSet presAssocID="{DAEC346D-406B-4573-9315-2AF216F66952}" presName="parentText" presStyleLbl="node1" presStyleIdx="0" presStyleCnt="2">
        <dgm:presLayoutVars>
          <dgm:chMax val="0"/>
          <dgm:bulletEnabled val="1"/>
        </dgm:presLayoutVars>
      </dgm:prSet>
      <dgm:spPr/>
    </dgm:pt>
    <dgm:pt modelId="{D673E65F-F6D4-45CA-A5D4-01C129BD40EA}" type="pres">
      <dgm:prSet presAssocID="{C8B1E95C-1E92-473C-9895-93D19D0A86B3}" presName="spacer" presStyleCnt="0"/>
      <dgm:spPr/>
    </dgm:pt>
    <dgm:pt modelId="{634FF3D4-0018-4536-AA12-DE3B07F40A9F}" type="pres">
      <dgm:prSet presAssocID="{045C5B5A-DEDD-4167-A909-B748AD567D96}" presName="parentText" presStyleLbl="node1" presStyleIdx="1" presStyleCnt="2" custScaleY="41152">
        <dgm:presLayoutVars>
          <dgm:chMax val="0"/>
          <dgm:bulletEnabled val="1"/>
        </dgm:presLayoutVars>
      </dgm:prSet>
      <dgm:spPr/>
    </dgm:pt>
  </dgm:ptLst>
  <dgm:cxnLst>
    <dgm:cxn modelId="{42ABFF08-680D-4F1E-9974-64B3EB0F2046}" type="presOf" srcId="{2A8174F7-FF4C-4187-9E97-AE8AC0BBDA7B}" destId="{65444C1C-FA29-4342-82BA-2EC1EE050C0A}" srcOrd="0" destOrd="0" presId="urn:microsoft.com/office/officeart/2005/8/layout/vList2"/>
    <dgm:cxn modelId="{EFF22760-0626-4F38-8910-1CFD85ED21DD}" type="presOf" srcId="{045C5B5A-DEDD-4167-A909-B748AD567D96}" destId="{634FF3D4-0018-4536-AA12-DE3B07F40A9F}" srcOrd="0" destOrd="0" presId="urn:microsoft.com/office/officeart/2005/8/layout/vList2"/>
    <dgm:cxn modelId="{BA6FD7A5-7E29-4A6E-98D6-B6DDBB0F3636}" srcId="{2A8174F7-FF4C-4187-9E97-AE8AC0BBDA7B}" destId="{DAEC346D-406B-4573-9315-2AF216F66952}" srcOrd="0" destOrd="0" parTransId="{07790CD7-759B-4CEC-879E-CF561F210AAE}" sibTransId="{C8B1E95C-1E92-473C-9895-93D19D0A86B3}"/>
    <dgm:cxn modelId="{A5CFB8B8-AFFA-4FC9-B337-6144273BF941}" type="presOf" srcId="{DAEC346D-406B-4573-9315-2AF216F66952}" destId="{EACC52B4-9803-429E-9A2A-071E14B8C807}" srcOrd="0" destOrd="0" presId="urn:microsoft.com/office/officeart/2005/8/layout/vList2"/>
    <dgm:cxn modelId="{2ABD24F3-1D5D-47A6-A825-DF86AEA7D7B0}" srcId="{2A8174F7-FF4C-4187-9E97-AE8AC0BBDA7B}" destId="{045C5B5A-DEDD-4167-A909-B748AD567D96}" srcOrd="1" destOrd="0" parTransId="{9C246DA1-0792-460C-B931-043F24FAA4A7}" sibTransId="{02077032-AA88-4149-BC3F-5FAAE9E1C46A}"/>
    <dgm:cxn modelId="{CECA2E11-0A1F-4888-AA0B-B54CCE7E0702}" type="presParOf" srcId="{65444C1C-FA29-4342-82BA-2EC1EE050C0A}" destId="{EACC52B4-9803-429E-9A2A-071E14B8C807}" srcOrd="0" destOrd="0" presId="urn:microsoft.com/office/officeart/2005/8/layout/vList2"/>
    <dgm:cxn modelId="{96CD37A6-2BFF-4AB3-A119-12358DA189BC}" type="presParOf" srcId="{65444C1C-FA29-4342-82BA-2EC1EE050C0A}" destId="{D673E65F-F6D4-45CA-A5D4-01C129BD40EA}" srcOrd="1" destOrd="0" presId="urn:microsoft.com/office/officeart/2005/8/layout/vList2"/>
    <dgm:cxn modelId="{9C583191-585A-4CC6-B885-4E96C15B922D}" type="presParOf" srcId="{65444C1C-FA29-4342-82BA-2EC1EE050C0A}" destId="{634FF3D4-0018-4536-AA12-DE3B07F40A9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D4D067-93D3-4C57-83EF-81154936A3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91AB426-0681-47E9-B695-BCC6701E3BFF}">
      <dgm:prSet custT="1"/>
      <dgm:spPr/>
      <dgm:t>
        <a:bodyPr/>
        <a:lstStyle/>
        <a:p>
          <a:r>
            <a:rPr lang="en-US" sz="1800" dirty="0">
              <a:latin typeface="Segoe UI" panose="020B0502040204020203" pitchFamily="34" charset="0"/>
              <a:cs typeface="Segoe UI" panose="020B0502040204020203" pitchFamily="34" charset="0"/>
            </a:rPr>
            <a:t>York County reports to the Fugitive Task Force that Samuel has missed two weeks of appointments and is not returning calls or texts. They also report that his last drug test was “dirty.”</a:t>
          </a:r>
        </a:p>
      </dgm:t>
    </dgm:pt>
    <dgm:pt modelId="{F9ED7561-C8F2-4B9B-BCFA-8A8F5FE18AE8}" type="parTrans" cxnId="{E78511CA-FB86-4FEE-9F5A-68735D43CBDC}">
      <dgm:prSet/>
      <dgm:spPr/>
      <dgm:t>
        <a:bodyPr/>
        <a:lstStyle/>
        <a:p>
          <a:endParaRPr lang="en-US"/>
        </a:p>
      </dgm:t>
    </dgm:pt>
    <dgm:pt modelId="{92DD952E-B663-4207-984C-2C6ECA8C8EA0}" type="sibTrans" cxnId="{E78511CA-FB86-4FEE-9F5A-68735D43CBDC}">
      <dgm:prSet/>
      <dgm:spPr/>
      <dgm:t>
        <a:bodyPr/>
        <a:lstStyle/>
        <a:p>
          <a:endParaRPr lang="en-US"/>
        </a:p>
      </dgm:t>
    </dgm:pt>
    <dgm:pt modelId="{481CCDE3-B99C-4B0A-A1E6-C11B07BC0BB8}">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inquiries were made with his employer, the employer reported that Samuel had missed a week of work without notification.</a:t>
          </a:r>
        </a:p>
      </dgm:t>
    </dgm:pt>
    <dgm:pt modelId="{0390ED4E-4E00-4693-916F-7A7D4DD74B6D}" type="parTrans" cxnId="{89C55400-23A2-45B3-BDF0-77A42019D6F2}">
      <dgm:prSet/>
      <dgm:spPr/>
      <dgm:t>
        <a:bodyPr/>
        <a:lstStyle/>
        <a:p>
          <a:endParaRPr lang="en-US"/>
        </a:p>
      </dgm:t>
    </dgm:pt>
    <dgm:pt modelId="{19FD50FF-4727-418C-97EB-0F52A0619EB0}" type="sibTrans" cxnId="{89C55400-23A2-45B3-BDF0-77A42019D6F2}">
      <dgm:prSet/>
      <dgm:spPr/>
      <dgm:t>
        <a:bodyPr/>
        <a:lstStyle/>
        <a:p>
          <a:endParaRPr lang="en-US"/>
        </a:p>
      </dgm:t>
    </dgm:pt>
    <dgm:pt modelId="{B749D9B9-6685-42F9-84B4-97DDE1918849}">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The last time the probation officer saw Samuel was at a hotel close to the highway exit. The probation officer reported that she was concerned because there was a man in the room who said he was a relative but didn't appear to know Samuel.</a:t>
          </a:r>
        </a:p>
      </dgm:t>
    </dgm:pt>
    <dgm:pt modelId="{31E2E746-39D6-4A3F-BB00-0FD083B7C9E3}" type="parTrans" cxnId="{A2142491-36B7-4B97-B0A6-525D0AAA7AB8}">
      <dgm:prSet/>
      <dgm:spPr/>
      <dgm:t>
        <a:bodyPr/>
        <a:lstStyle/>
        <a:p>
          <a:endParaRPr lang="en-US"/>
        </a:p>
      </dgm:t>
    </dgm:pt>
    <dgm:pt modelId="{D1084DB6-B041-4093-A1AA-F9328401031D}" type="sibTrans" cxnId="{A2142491-36B7-4B97-B0A6-525D0AAA7AB8}">
      <dgm:prSet/>
      <dgm:spPr/>
      <dgm:t>
        <a:bodyPr/>
        <a:lstStyle/>
        <a:p>
          <a:endParaRPr lang="en-US"/>
        </a:p>
      </dgm:t>
    </dgm:pt>
    <dgm:pt modelId="{3274E597-A367-4C47-A7F5-E7F4F69C9158}">
      <dgm:prSet custT="1"/>
      <dgm:spPr/>
      <dgm: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the FTF questions the hotel owner, the owner says there is a lot of late night activity in the room, with strangers coming and going, and the room is paid for in cash.</a:t>
          </a:r>
        </a:p>
      </dgm:t>
    </dgm:pt>
    <dgm:pt modelId="{A0485E24-58A3-4025-9256-E35A2ACC1513}" type="parTrans" cxnId="{43644A84-3FD0-4A08-9BAB-772C8D3803F4}">
      <dgm:prSet/>
      <dgm:spPr/>
      <dgm:t>
        <a:bodyPr/>
        <a:lstStyle/>
        <a:p>
          <a:endParaRPr lang="en-US"/>
        </a:p>
      </dgm:t>
    </dgm:pt>
    <dgm:pt modelId="{0985E1C2-5C6F-4CE6-ABC1-5DDC6F5F35CC}" type="sibTrans" cxnId="{43644A84-3FD0-4A08-9BAB-772C8D3803F4}">
      <dgm:prSet/>
      <dgm:spPr/>
      <dgm:t>
        <a:bodyPr/>
        <a:lstStyle/>
        <a:p>
          <a:endParaRPr lang="en-US"/>
        </a:p>
      </dgm:t>
    </dgm:pt>
    <dgm:pt modelId="{1BA6A00A-3D38-4FD0-A455-D82F9D797CE5}">
      <dgm:prSet custT="1"/>
      <dgm:spPr/>
      <dgm:t>
        <a:bodyPr/>
        <a:lstStyle/>
        <a:p>
          <a:r>
            <a:rPr lang="en-US" sz="1800" kern="1200" dirty="0">
              <a:solidFill>
                <a:prstClr val="white"/>
              </a:solidFill>
              <a:latin typeface="Segoe UI" panose="020B0502040204020203" pitchFamily="34" charset="0"/>
              <a:ea typeface="+mn-ea"/>
              <a:cs typeface="Segoe UI" panose="020B0502040204020203" pitchFamily="34" charset="0"/>
            </a:rPr>
            <a:t>The Fugitive Task Force brings in Samuel, who is found with a large amount of drugs in his car, as he is about to cross state lines.</a:t>
          </a:r>
        </a:p>
      </dgm:t>
    </dgm:pt>
    <dgm:pt modelId="{C6378A21-5910-4186-A497-8524022D9B63}" type="parTrans" cxnId="{BA288383-22BF-4434-BE86-9F814A724EFE}">
      <dgm:prSet/>
      <dgm:spPr/>
      <dgm:t>
        <a:bodyPr/>
        <a:lstStyle/>
        <a:p>
          <a:endParaRPr lang="en-US"/>
        </a:p>
      </dgm:t>
    </dgm:pt>
    <dgm:pt modelId="{8B41DECC-9153-476B-8505-4D8B39A5C133}" type="sibTrans" cxnId="{BA288383-22BF-4434-BE86-9F814A724EFE}">
      <dgm:prSet/>
      <dgm:spPr/>
      <dgm:t>
        <a:bodyPr/>
        <a:lstStyle/>
        <a:p>
          <a:endParaRPr lang="en-US"/>
        </a:p>
      </dgm:t>
    </dgm:pt>
    <dgm:pt modelId="{D0D6CC3C-3A7A-486E-BD5D-B9FBBD3FAA50}" type="pres">
      <dgm:prSet presAssocID="{D1D4D067-93D3-4C57-83EF-81154936A3D4}" presName="linear" presStyleCnt="0">
        <dgm:presLayoutVars>
          <dgm:animLvl val="lvl"/>
          <dgm:resizeHandles val="exact"/>
        </dgm:presLayoutVars>
      </dgm:prSet>
      <dgm:spPr/>
    </dgm:pt>
    <dgm:pt modelId="{FA06AA23-D722-467B-8726-3C7926FFC72C}" type="pres">
      <dgm:prSet presAssocID="{391AB426-0681-47E9-B695-BCC6701E3BFF}" presName="parentText" presStyleLbl="node1" presStyleIdx="0" presStyleCnt="5" custScaleY="85103">
        <dgm:presLayoutVars>
          <dgm:chMax val="0"/>
          <dgm:bulletEnabled val="1"/>
        </dgm:presLayoutVars>
      </dgm:prSet>
      <dgm:spPr/>
    </dgm:pt>
    <dgm:pt modelId="{5E3A9512-5ACE-4BB6-A852-F15099439B2A}" type="pres">
      <dgm:prSet presAssocID="{92DD952E-B663-4207-984C-2C6ECA8C8EA0}" presName="spacer" presStyleCnt="0"/>
      <dgm:spPr/>
    </dgm:pt>
    <dgm:pt modelId="{D2359543-E637-4046-ACBE-68E0DD7995A7}" type="pres">
      <dgm:prSet presAssocID="{481CCDE3-B99C-4B0A-A1E6-C11B07BC0BB8}" presName="parentText" presStyleLbl="node1" presStyleIdx="1" presStyleCnt="5" custScaleY="64565">
        <dgm:presLayoutVars>
          <dgm:chMax val="0"/>
          <dgm:bulletEnabled val="1"/>
        </dgm:presLayoutVars>
      </dgm:prSet>
      <dgm:spPr/>
    </dgm:pt>
    <dgm:pt modelId="{46B05DE9-5019-468D-B3E8-1DE05BF94024}" type="pres">
      <dgm:prSet presAssocID="{19FD50FF-4727-418C-97EB-0F52A0619EB0}" presName="spacer" presStyleCnt="0"/>
      <dgm:spPr/>
    </dgm:pt>
    <dgm:pt modelId="{455089D5-1346-4CDF-9E0C-20FC5C45FF61}" type="pres">
      <dgm:prSet presAssocID="{B749D9B9-6685-42F9-84B4-97DDE1918849}" presName="parentText" presStyleLbl="node1" presStyleIdx="2" presStyleCnt="5" custScaleY="105138">
        <dgm:presLayoutVars>
          <dgm:chMax val="0"/>
          <dgm:bulletEnabled val="1"/>
        </dgm:presLayoutVars>
      </dgm:prSet>
      <dgm:spPr/>
    </dgm:pt>
    <dgm:pt modelId="{574874E4-C9B2-4B86-B363-FA9CB10575C4}" type="pres">
      <dgm:prSet presAssocID="{D1084DB6-B041-4093-A1AA-F9328401031D}" presName="spacer" presStyleCnt="0"/>
      <dgm:spPr/>
    </dgm:pt>
    <dgm:pt modelId="{6584ADD6-985A-4AF8-BC14-0F4B9CF512B4}" type="pres">
      <dgm:prSet presAssocID="{3274E597-A367-4C47-A7F5-E7F4F69C9158}" presName="parentText" presStyleLbl="node1" presStyleIdx="3" presStyleCnt="5" custScaleY="75653">
        <dgm:presLayoutVars>
          <dgm:chMax val="0"/>
          <dgm:bulletEnabled val="1"/>
        </dgm:presLayoutVars>
      </dgm:prSet>
      <dgm:spPr/>
    </dgm:pt>
    <dgm:pt modelId="{D26A3EA5-DC40-41AD-BF41-F0020C0231E5}" type="pres">
      <dgm:prSet presAssocID="{0985E1C2-5C6F-4CE6-ABC1-5DDC6F5F35CC}" presName="spacer" presStyleCnt="0"/>
      <dgm:spPr/>
    </dgm:pt>
    <dgm:pt modelId="{DBCB5F2B-3FA7-4230-85A8-67A84B7223E8}" type="pres">
      <dgm:prSet presAssocID="{1BA6A00A-3D38-4FD0-A455-D82F9D797CE5}" presName="parentText" presStyleLbl="node1" presStyleIdx="4" presStyleCnt="5" custScaleY="73957">
        <dgm:presLayoutVars>
          <dgm:chMax val="0"/>
          <dgm:bulletEnabled val="1"/>
        </dgm:presLayoutVars>
      </dgm:prSet>
      <dgm:spPr/>
    </dgm:pt>
  </dgm:ptLst>
  <dgm:cxnLst>
    <dgm:cxn modelId="{89C55400-23A2-45B3-BDF0-77A42019D6F2}" srcId="{D1D4D067-93D3-4C57-83EF-81154936A3D4}" destId="{481CCDE3-B99C-4B0A-A1E6-C11B07BC0BB8}" srcOrd="1" destOrd="0" parTransId="{0390ED4E-4E00-4693-916F-7A7D4DD74B6D}" sibTransId="{19FD50FF-4727-418C-97EB-0F52A0619EB0}"/>
    <dgm:cxn modelId="{BE2F4C0B-47EE-4540-B9C9-B859ADF56FA6}" type="presOf" srcId="{391AB426-0681-47E9-B695-BCC6701E3BFF}" destId="{FA06AA23-D722-467B-8726-3C7926FFC72C}" srcOrd="0" destOrd="0" presId="urn:microsoft.com/office/officeart/2005/8/layout/vList2"/>
    <dgm:cxn modelId="{E6143330-C27C-4A3F-9EA6-6FBBC385949F}" type="presOf" srcId="{481CCDE3-B99C-4B0A-A1E6-C11B07BC0BB8}" destId="{D2359543-E637-4046-ACBE-68E0DD7995A7}" srcOrd="0" destOrd="0" presId="urn:microsoft.com/office/officeart/2005/8/layout/vList2"/>
    <dgm:cxn modelId="{D1A24A41-91C3-4B79-A727-E623593FB6C4}" type="presOf" srcId="{B749D9B9-6685-42F9-84B4-97DDE1918849}" destId="{455089D5-1346-4CDF-9E0C-20FC5C45FF61}" srcOrd="0" destOrd="0" presId="urn:microsoft.com/office/officeart/2005/8/layout/vList2"/>
    <dgm:cxn modelId="{BA288383-22BF-4434-BE86-9F814A724EFE}" srcId="{D1D4D067-93D3-4C57-83EF-81154936A3D4}" destId="{1BA6A00A-3D38-4FD0-A455-D82F9D797CE5}" srcOrd="4" destOrd="0" parTransId="{C6378A21-5910-4186-A497-8524022D9B63}" sibTransId="{8B41DECC-9153-476B-8505-4D8B39A5C133}"/>
    <dgm:cxn modelId="{43644A84-3FD0-4A08-9BAB-772C8D3803F4}" srcId="{D1D4D067-93D3-4C57-83EF-81154936A3D4}" destId="{3274E597-A367-4C47-A7F5-E7F4F69C9158}" srcOrd="3" destOrd="0" parTransId="{A0485E24-58A3-4025-9256-E35A2ACC1513}" sibTransId="{0985E1C2-5C6F-4CE6-ABC1-5DDC6F5F35CC}"/>
    <dgm:cxn modelId="{68BAAE85-9D47-4A13-983E-092DBA9D2CEE}" type="presOf" srcId="{1BA6A00A-3D38-4FD0-A455-D82F9D797CE5}" destId="{DBCB5F2B-3FA7-4230-85A8-67A84B7223E8}" srcOrd="0" destOrd="0" presId="urn:microsoft.com/office/officeart/2005/8/layout/vList2"/>
    <dgm:cxn modelId="{A2142491-36B7-4B97-B0A6-525D0AAA7AB8}" srcId="{D1D4D067-93D3-4C57-83EF-81154936A3D4}" destId="{B749D9B9-6685-42F9-84B4-97DDE1918849}" srcOrd="2" destOrd="0" parTransId="{31E2E746-39D6-4A3F-BB00-0FD083B7C9E3}" sibTransId="{D1084DB6-B041-4093-A1AA-F9328401031D}"/>
    <dgm:cxn modelId="{452E37A0-7FDA-44F4-868B-36DF36A83BEA}" type="presOf" srcId="{3274E597-A367-4C47-A7F5-E7F4F69C9158}" destId="{6584ADD6-985A-4AF8-BC14-0F4B9CF512B4}" srcOrd="0" destOrd="0" presId="urn:microsoft.com/office/officeart/2005/8/layout/vList2"/>
    <dgm:cxn modelId="{E78511CA-FB86-4FEE-9F5A-68735D43CBDC}" srcId="{D1D4D067-93D3-4C57-83EF-81154936A3D4}" destId="{391AB426-0681-47E9-B695-BCC6701E3BFF}" srcOrd="0" destOrd="0" parTransId="{F9ED7561-C8F2-4B9B-BCFA-8A8F5FE18AE8}" sibTransId="{92DD952E-B663-4207-984C-2C6ECA8C8EA0}"/>
    <dgm:cxn modelId="{979E30D4-A842-4545-8531-016B0CDC5DA0}" type="presOf" srcId="{D1D4D067-93D3-4C57-83EF-81154936A3D4}" destId="{D0D6CC3C-3A7A-486E-BD5D-B9FBBD3FAA50}" srcOrd="0" destOrd="0" presId="urn:microsoft.com/office/officeart/2005/8/layout/vList2"/>
    <dgm:cxn modelId="{3F6C8F97-F686-4232-90A8-AB783C367F97}" type="presParOf" srcId="{D0D6CC3C-3A7A-486E-BD5D-B9FBBD3FAA50}" destId="{FA06AA23-D722-467B-8726-3C7926FFC72C}" srcOrd="0" destOrd="0" presId="urn:microsoft.com/office/officeart/2005/8/layout/vList2"/>
    <dgm:cxn modelId="{03C6E11C-8C66-4608-83F5-2E98DE3529D0}" type="presParOf" srcId="{D0D6CC3C-3A7A-486E-BD5D-B9FBBD3FAA50}" destId="{5E3A9512-5ACE-4BB6-A852-F15099439B2A}" srcOrd="1" destOrd="0" presId="urn:microsoft.com/office/officeart/2005/8/layout/vList2"/>
    <dgm:cxn modelId="{348C1421-5EED-4E7D-A7F5-D88305BD1F9F}" type="presParOf" srcId="{D0D6CC3C-3A7A-486E-BD5D-B9FBBD3FAA50}" destId="{D2359543-E637-4046-ACBE-68E0DD7995A7}" srcOrd="2" destOrd="0" presId="urn:microsoft.com/office/officeart/2005/8/layout/vList2"/>
    <dgm:cxn modelId="{A1708C9C-9CD4-4EAF-8FD7-D1B94F477595}" type="presParOf" srcId="{D0D6CC3C-3A7A-486E-BD5D-B9FBBD3FAA50}" destId="{46B05DE9-5019-468D-B3E8-1DE05BF94024}" srcOrd="3" destOrd="0" presId="urn:microsoft.com/office/officeart/2005/8/layout/vList2"/>
    <dgm:cxn modelId="{D373724E-0CAC-42BD-AF65-77790B7ED25B}" type="presParOf" srcId="{D0D6CC3C-3A7A-486E-BD5D-B9FBBD3FAA50}" destId="{455089D5-1346-4CDF-9E0C-20FC5C45FF61}" srcOrd="4" destOrd="0" presId="urn:microsoft.com/office/officeart/2005/8/layout/vList2"/>
    <dgm:cxn modelId="{6991A3CA-7A30-4F45-B451-8090A890D573}" type="presParOf" srcId="{D0D6CC3C-3A7A-486E-BD5D-B9FBBD3FAA50}" destId="{574874E4-C9B2-4B86-B363-FA9CB10575C4}" srcOrd="5" destOrd="0" presId="urn:microsoft.com/office/officeart/2005/8/layout/vList2"/>
    <dgm:cxn modelId="{5CB12C75-99F9-40F0-97CC-FA8F7B5B3E51}" type="presParOf" srcId="{D0D6CC3C-3A7A-486E-BD5D-B9FBBD3FAA50}" destId="{6584ADD6-985A-4AF8-BC14-0F4B9CF512B4}" srcOrd="6" destOrd="0" presId="urn:microsoft.com/office/officeart/2005/8/layout/vList2"/>
    <dgm:cxn modelId="{CEC34808-99B7-4E58-97EF-BED06C4B78F5}" type="presParOf" srcId="{D0D6CC3C-3A7A-486E-BD5D-B9FBBD3FAA50}" destId="{D26A3EA5-DC40-41AD-BF41-F0020C0231E5}" srcOrd="7" destOrd="0" presId="urn:microsoft.com/office/officeart/2005/8/layout/vList2"/>
    <dgm:cxn modelId="{5833F9E0-EA19-428B-AE83-0CAE17A377B8}" type="presParOf" srcId="{D0D6CC3C-3A7A-486E-BD5D-B9FBBD3FAA50}" destId="{DBCB5F2B-3FA7-4230-85A8-67A84B7223E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BC639-CAAC-4318-BE33-A6327C1EC9DE}">
      <dsp:nvSpPr>
        <dsp:cNvPr id="0" name=""/>
        <dsp:cNvSpPr/>
      </dsp:nvSpPr>
      <dsp:spPr>
        <a:xfrm>
          <a:off x="2178899" y="1192980"/>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509ECA8-38D8-4DD0-9CC8-E2902D2176B1}">
      <dsp:nvSpPr>
        <dsp:cNvPr id="0" name=""/>
        <dsp:cNvSpPr/>
      </dsp:nvSpPr>
      <dsp:spPr>
        <a:xfrm>
          <a:off x="1363148" y="2802707"/>
          <a:ext cx="3193957"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Segoe UI" panose="020B0502040204020203" pitchFamily="34" charset="0"/>
              <a:cs typeface="Segoe UI" panose="020B0502040204020203" pitchFamily="34" charset="0"/>
            </a:rPr>
            <a:t>Your organization and the needs of survivors worksheet</a:t>
          </a:r>
        </a:p>
      </dsp:txBody>
      <dsp:txXfrm>
        <a:off x="1363148" y="2802707"/>
        <a:ext cx="3193957" cy="648000"/>
      </dsp:txXfrm>
    </dsp:sp>
    <dsp:sp modelId="{AF7BE1EB-38D9-46DC-ABB3-E6A120025F2A}">
      <dsp:nvSpPr>
        <dsp:cNvPr id="0" name=""/>
        <dsp:cNvSpPr/>
      </dsp:nvSpPr>
      <dsp:spPr>
        <a:xfrm>
          <a:off x="564389" y="3496848"/>
          <a:ext cx="4315781" cy="1711"/>
        </a:xfrm>
        <a:prstGeom prst="rect">
          <a:avLst/>
        </a:prstGeom>
        <a:noFill/>
        <a:ln>
          <a:noFill/>
        </a:ln>
        <a:effectLst/>
      </dsp:spPr>
      <dsp:style>
        <a:lnRef idx="0">
          <a:scrgbClr r="0" g="0" b="0"/>
        </a:lnRef>
        <a:fillRef idx="0">
          <a:scrgbClr r="0" g="0" b="0"/>
        </a:fillRef>
        <a:effectRef idx="0">
          <a:scrgbClr r="0" g="0" b="0"/>
        </a:effectRef>
        <a:fontRef idx="minor"/>
      </dsp:style>
    </dsp:sp>
    <dsp:sp modelId="{A1A3A4A3-64DE-4E72-87A4-562728E5C008}">
      <dsp:nvSpPr>
        <dsp:cNvPr id="0" name=""/>
        <dsp:cNvSpPr/>
      </dsp:nvSpPr>
      <dsp:spPr>
        <a:xfrm>
          <a:off x="7048181" y="1072440"/>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781FBDF-3FD4-4ED4-AA84-3A52CB836973}">
      <dsp:nvSpPr>
        <dsp:cNvPr id="0" name=""/>
        <dsp:cNvSpPr/>
      </dsp:nvSpPr>
      <dsp:spPr>
        <a:xfrm>
          <a:off x="6903801" y="2665785"/>
          <a:ext cx="175854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In small groups, fill in the first two columns:</a:t>
          </a:r>
        </a:p>
      </dsp:txBody>
      <dsp:txXfrm>
        <a:off x="6903801" y="2665785"/>
        <a:ext cx="1758540" cy="648000"/>
      </dsp:txXfrm>
    </dsp:sp>
    <dsp:sp modelId="{AB9651C7-7BF1-4240-85DB-B152C4413D28}">
      <dsp:nvSpPr>
        <dsp:cNvPr id="0" name=""/>
        <dsp:cNvSpPr/>
      </dsp:nvSpPr>
      <dsp:spPr>
        <a:xfrm>
          <a:off x="5635432" y="3496848"/>
          <a:ext cx="4315781" cy="1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How are you meeting the needs of survivors?</a:t>
          </a:r>
        </a:p>
        <a:p>
          <a:pPr marL="0" lvl="0" indent="0" algn="ctr" defTabSz="622300">
            <a:lnSpc>
              <a:spcPct val="100000"/>
            </a:lnSpc>
            <a:spcBef>
              <a:spcPct val="0"/>
            </a:spcBef>
            <a:spcAft>
              <a:spcPct val="35000"/>
            </a:spcAft>
            <a:buNone/>
            <a:defRPr b="1"/>
          </a:pPr>
          <a:r>
            <a:rPr lang="en-US" sz="14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Who are your partners in doing so?</a:t>
          </a:r>
        </a:p>
      </dsp:txBody>
      <dsp:txXfrm>
        <a:off x="5635432" y="3496848"/>
        <a:ext cx="4315781" cy="17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C52B4-9803-429E-9A2A-071E14B8C807}">
      <dsp:nvSpPr>
        <dsp:cNvPr id="0" name=""/>
        <dsp:cNvSpPr/>
      </dsp:nvSpPr>
      <dsp:spPr>
        <a:xfrm>
          <a:off x="0" y="275244"/>
          <a:ext cx="7188200" cy="9180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After being assaulted, a Facility Investigator is scheduled to meet with him. </a:t>
          </a:r>
        </a:p>
      </dsp:txBody>
      <dsp:txXfrm>
        <a:off x="44814" y="320058"/>
        <a:ext cx="7098572" cy="828400"/>
      </dsp:txXfrm>
    </dsp:sp>
    <dsp:sp modelId="{A04505C4-8140-4BF0-BA1C-B8BA60E107EF}">
      <dsp:nvSpPr>
        <dsp:cNvPr id="0" name=""/>
        <dsp:cNvSpPr/>
      </dsp:nvSpPr>
      <dsp:spPr>
        <a:xfrm>
          <a:off x="0" y="1377593"/>
          <a:ext cx="7188200" cy="9194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Other inmates who witnessed the argument, told the officers that they heard the victim being called a ‘rata’ (rat in Spanish). </a:t>
          </a:r>
        </a:p>
      </dsp:txBody>
      <dsp:txXfrm>
        <a:off x="44884" y="1422477"/>
        <a:ext cx="7098432" cy="829686"/>
      </dsp:txXfrm>
    </dsp:sp>
    <dsp:sp modelId="{F4815675-E3FF-460F-B7F8-17924B1E5A7C}">
      <dsp:nvSpPr>
        <dsp:cNvPr id="0" name=""/>
        <dsp:cNvSpPr/>
      </dsp:nvSpPr>
      <dsp:spPr>
        <a:xfrm>
          <a:off x="0" y="2481367"/>
          <a:ext cx="7188200" cy="1111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Medical intake records indicate that the victim arrived with severe bruising, a broken rib, and cigarette burns which appeared to be recent.</a:t>
          </a:r>
        </a:p>
      </dsp:txBody>
      <dsp:txXfrm>
        <a:off x="54251" y="2535618"/>
        <a:ext cx="7079698" cy="1002825"/>
      </dsp:txXfrm>
    </dsp:sp>
    <dsp:sp modelId="{E6E16A5F-922C-4F5F-8101-CA336FBFEE1D}">
      <dsp:nvSpPr>
        <dsp:cNvPr id="0" name=""/>
        <dsp:cNvSpPr/>
      </dsp:nvSpPr>
      <dsp:spPr>
        <a:xfrm>
          <a:off x="0" y="3777014"/>
          <a:ext cx="7188200" cy="10056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the Investigator arrives, Andre appears to be shut down, shaking, and unable to make eye contact. The only thing he talks about is wanting to die or disappear.</a:t>
          </a:r>
        </a:p>
      </dsp:txBody>
      <dsp:txXfrm>
        <a:off x="49092" y="3826106"/>
        <a:ext cx="7090016" cy="907472"/>
      </dsp:txXfrm>
    </dsp:sp>
    <dsp:sp modelId="{F67E45FC-A2E6-4B93-9C79-28BD5452C2C4}">
      <dsp:nvSpPr>
        <dsp:cNvPr id="0" name=""/>
        <dsp:cNvSpPr/>
      </dsp:nvSpPr>
      <dsp:spPr>
        <a:xfrm>
          <a:off x="0" y="4966991"/>
          <a:ext cx="7188200" cy="8869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Later, he tells the investigator that he is scared for his wife's safety, but won't say why or where she is.</a:t>
          </a:r>
        </a:p>
      </dsp:txBody>
      <dsp:txXfrm>
        <a:off x="43297" y="5010288"/>
        <a:ext cx="7101606" cy="8003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8A7E-DF64-4E3A-BFBE-FAB55AB9DF63}">
      <dsp:nvSpPr>
        <dsp:cNvPr id="0" name=""/>
        <dsp:cNvSpPr/>
      </dsp:nvSpPr>
      <dsp:spPr>
        <a:xfrm>
          <a:off x="0" y="4921072"/>
          <a:ext cx="1876992" cy="7653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Awareness</a:t>
          </a:r>
        </a:p>
      </dsp:txBody>
      <dsp:txXfrm>
        <a:off x="0" y="4921072"/>
        <a:ext cx="1876992" cy="765373"/>
      </dsp:txXfrm>
    </dsp:sp>
    <dsp:sp modelId="{BA6A6020-BB21-4EBB-9140-297DA25D74FD}">
      <dsp:nvSpPr>
        <dsp:cNvPr id="0" name=""/>
        <dsp:cNvSpPr/>
      </dsp:nvSpPr>
      <dsp:spPr>
        <a:xfrm>
          <a:off x="1876991" y="4921072"/>
          <a:ext cx="5630976" cy="7653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5334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Be aware that some survivors may have engaged in “illegal” activities as part of their HT situation and these should not be used against them or used to elicit more information</a:t>
          </a:r>
        </a:p>
      </dsp:txBody>
      <dsp:txXfrm>
        <a:off x="1876991" y="4921072"/>
        <a:ext cx="5630976" cy="765373"/>
      </dsp:txXfrm>
    </dsp:sp>
    <dsp:sp modelId="{71A2D04A-CE73-4C6C-9F60-96DCF98C0135}">
      <dsp:nvSpPr>
        <dsp:cNvPr id="0" name=""/>
        <dsp:cNvSpPr/>
      </dsp:nvSpPr>
      <dsp:spPr>
        <a:xfrm rot="10800000">
          <a:off x="0" y="3755408"/>
          <a:ext cx="1876992" cy="11771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Trust and Relationship Building</a:t>
          </a:r>
        </a:p>
      </dsp:txBody>
      <dsp:txXfrm rot="-10800000">
        <a:off x="0" y="3755408"/>
        <a:ext cx="1876992" cy="765143"/>
      </dsp:txXfrm>
    </dsp:sp>
    <dsp:sp modelId="{2F290196-298B-4ADB-8EC8-7CA410F2ABE8}">
      <dsp:nvSpPr>
        <dsp:cNvPr id="0" name=""/>
        <dsp:cNvSpPr/>
      </dsp:nvSpPr>
      <dsp:spPr>
        <a:xfrm>
          <a:off x="1876991" y="3755408"/>
          <a:ext cx="5630976" cy="7651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Work on building a rapport quickly </a:t>
          </a:r>
        </a:p>
        <a:p>
          <a:pPr marL="0" lvl="0" indent="0" algn="l" defTabSz="6223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Acknowledge their efforts to talk about a difficult subject; offer short breaks</a:t>
          </a:r>
        </a:p>
      </dsp:txBody>
      <dsp:txXfrm>
        <a:off x="1876991" y="3755408"/>
        <a:ext cx="5630976" cy="765143"/>
      </dsp:txXfrm>
    </dsp:sp>
    <dsp:sp modelId="{C1763748-FFB5-4118-A484-BE7C7D701609}">
      <dsp:nvSpPr>
        <dsp:cNvPr id="0" name=""/>
        <dsp:cNvSpPr/>
      </dsp:nvSpPr>
      <dsp:spPr>
        <a:xfrm rot="10800000">
          <a:off x="0" y="2334481"/>
          <a:ext cx="1876992" cy="1432408"/>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Confidentiality</a:t>
          </a:r>
        </a:p>
      </dsp:txBody>
      <dsp:txXfrm rot="-10800000">
        <a:off x="0" y="2334481"/>
        <a:ext cx="1876992" cy="931065"/>
      </dsp:txXfrm>
    </dsp:sp>
    <dsp:sp modelId="{DA6883F2-1B97-4AB6-8DB5-A962713502B4}">
      <dsp:nvSpPr>
        <dsp:cNvPr id="0" name=""/>
        <dsp:cNvSpPr/>
      </dsp:nvSpPr>
      <dsp:spPr>
        <a:xfrm>
          <a:off x="1876991" y="2332612"/>
          <a:ext cx="5630976" cy="9315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Ensure interview is conducted in a confidential and quiet environment. Allow the individual to provide as much detail as they want and allow the victim to describe what happened to others before sharing their own stories</a:t>
          </a:r>
        </a:p>
      </dsp:txBody>
      <dsp:txXfrm>
        <a:off x="1876991" y="2332612"/>
        <a:ext cx="5630976" cy="931532"/>
      </dsp:txXfrm>
    </dsp:sp>
    <dsp:sp modelId="{3052E6BE-ACE8-40F3-ABA0-C38815422346}">
      <dsp:nvSpPr>
        <dsp:cNvPr id="0" name=""/>
        <dsp:cNvSpPr/>
      </dsp:nvSpPr>
      <dsp:spPr>
        <a:xfrm rot="10800000">
          <a:off x="0" y="1168817"/>
          <a:ext cx="1876992" cy="11771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Accessibility</a:t>
          </a:r>
        </a:p>
      </dsp:txBody>
      <dsp:txXfrm rot="-10800000">
        <a:off x="0" y="1168817"/>
        <a:ext cx="1876992" cy="765143"/>
      </dsp:txXfrm>
    </dsp:sp>
    <dsp:sp modelId="{FF6F7354-EAA8-482A-867E-3DBF9FA7AD5D}">
      <dsp:nvSpPr>
        <dsp:cNvPr id="0" name=""/>
        <dsp:cNvSpPr/>
      </dsp:nvSpPr>
      <dsp:spPr>
        <a:xfrm>
          <a:off x="1876991" y="1168817"/>
          <a:ext cx="5630976" cy="7651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Segoe UI" panose="020B0502040204020203" pitchFamily="34" charset="0"/>
              <a:ea typeface="+mn-ea"/>
              <a:cs typeface="Segoe UI" panose="020B0502040204020203" pitchFamily="34" charset="0"/>
            </a:rPr>
            <a:t>Involve a trained interpreter if language barrier exists</a:t>
          </a:r>
          <a:r>
            <a:rPr lang="en-US" sz="1100" kern="1200" dirty="0"/>
            <a:t> </a:t>
          </a:r>
        </a:p>
      </dsp:txBody>
      <dsp:txXfrm>
        <a:off x="1876991" y="1168817"/>
        <a:ext cx="5630976" cy="765143"/>
      </dsp:txXfrm>
    </dsp:sp>
    <dsp:sp modelId="{0C4299BE-8511-48DE-89E8-E030ECDF5586}">
      <dsp:nvSpPr>
        <dsp:cNvPr id="0" name=""/>
        <dsp:cNvSpPr/>
      </dsp:nvSpPr>
      <dsp:spPr>
        <a:xfrm rot="10800000">
          <a:off x="0" y="3153"/>
          <a:ext cx="1876992" cy="11771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492" tIns="113792" rIns="1334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Safety</a:t>
          </a:r>
        </a:p>
      </dsp:txBody>
      <dsp:txXfrm rot="-10800000">
        <a:off x="0" y="3153"/>
        <a:ext cx="1876992" cy="765143"/>
      </dsp:txXfrm>
    </dsp:sp>
    <dsp:sp modelId="{9ADDE9FD-3EC1-49ED-A54D-F6C20EB2CE02}">
      <dsp:nvSpPr>
        <dsp:cNvPr id="0" name=""/>
        <dsp:cNvSpPr/>
      </dsp:nvSpPr>
      <dsp:spPr>
        <a:xfrm>
          <a:off x="1876991" y="3153"/>
          <a:ext cx="5630976" cy="7651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223" tIns="177800" rIns="114223"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Interview the individual alone</a:t>
          </a:r>
        </a:p>
      </dsp:txBody>
      <dsp:txXfrm>
        <a:off x="1876991" y="3153"/>
        <a:ext cx="5630976" cy="7651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8D322-9D83-43FE-A8BB-14CDF77CFFAE}">
      <dsp:nvSpPr>
        <dsp:cNvPr id="0" name=""/>
        <dsp:cNvSpPr/>
      </dsp:nvSpPr>
      <dsp:spPr>
        <a:xfrm>
          <a:off x="2044800"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3F15AB-3040-4E17-98EB-7D17FF41BA2B}">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5ADA2-2DD5-4017-AA65-BA05DACC41B0}">
      <dsp:nvSpPr>
        <dsp:cNvPr id="0" name=""/>
        <dsp:cNvSpPr/>
      </dsp:nvSpPr>
      <dsp:spPr>
        <a:xfrm>
          <a:off x="1332756" y="285002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cap="all"/>
          </a:pPr>
          <a:r>
            <a:rPr lang="en-US" sz="3300" b="0" i="0" kern="1200" baseline="0" dirty="0">
              <a:latin typeface="Segoe UI" panose="020B0502040204020203" pitchFamily="34" charset="0"/>
              <a:cs typeface="Segoe UI" panose="020B0502040204020203" pitchFamily="34" charset="0"/>
            </a:rPr>
            <a:t>Local police</a:t>
          </a:r>
          <a:endParaRPr lang="en-US" sz="3300" kern="1200" dirty="0">
            <a:latin typeface="Segoe UI" panose="020B0502040204020203" pitchFamily="34" charset="0"/>
            <a:cs typeface="Segoe UI" panose="020B0502040204020203" pitchFamily="34" charset="0"/>
          </a:endParaRPr>
        </a:p>
      </dsp:txBody>
      <dsp:txXfrm>
        <a:off x="1332756" y="2850021"/>
        <a:ext cx="3600000" cy="720000"/>
      </dsp:txXfrm>
    </dsp:sp>
    <dsp:sp modelId="{1E3C74D0-E62B-4866-90F2-722AEA5E2B96}">
      <dsp:nvSpPr>
        <dsp:cNvPr id="0" name=""/>
        <dsp:cNvSpPr/>
      </dsp:nvSpPr>
      <dsp:spPr>
        <a:xfrm>
          <a:off x="6274800"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AA46FD-382D-42F7-B117-710ECF7533FD}">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F7388E-769A-4895-8420-C4D24D37C2C5}">
      <dsp:nvSpPr>
        <dsp:cNvPr id="0" name=""/>
        <dsp:cNvSpPr/>
      </dsp:nvSpPr>
      <dsp:spPr>
        <a:xfrm>
          <a:off x="5562756" y="287317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cap="all"/>
          </a:pPr>
          <a:r>
            <a:rPr lang="en-US" sz="3300" b="0" i="0" kern="1200" baseline="0" dirty="0">
              <a:latin typeface="Segoe UI" panose="020B0502040204020203" pitchFamily="34" charset="0"/>
              <a:cs typeface="Segoe UI" panose="020B0502040204020203" pitchFamily="34" charset="0"/>
            </a:rPr>
            <a:t>Child protective</a:t>
          </a:r>
          <a:endParaRPr lang="en-US" sz="3300" kern="1200" dirty="0">
            <a:latin typeface="Segoe UI" panose="020B0502040204020203" pitchFamily="34" charset="0"/>
            <a:cs typeface="Segoe UI" panose="020B0502040204020203" pitchFamily="34" charset="0"/>
          </a:endParaRPr>
        </a:p>
      </dsp:txBody>
      <dsp:txXfrm>
        <a:off x="5562756" y="2873176"/>
        <a:ext cx="36000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B1406-3BA9-4E8D-B332-527D78A6B12F}">
      <dsp:nvSpPr>
        <dsp:cNvPr id="0" name=""/>
        <dsp:cNvSpPr/>
      </dsp:nvSpPr>
      <dsp:spPr>
        <a:xfrm>
          <a:off x="0" y="853586"/>
          <a:ext cx="3184453" cy="1910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Labor &amp; Sex</a:t>
          </a:r>
        </a:p>
      </dsp:txBody>
      <dsp:txXfrm>
        <a:off x="0" y="853586"/>
        <a:ext cx="3184453" cy="1910672"/>
      </dsp:txXfrm>
    </dsp:sp>
    <dsp:sp modelId="{7CEBC78B-B10D-4901-B3C7-96D30ECCE888}">
      <dsp:nvSpPr>
        <dsp:cNvPr id="0" name=""/>
        <dsp:cNvSpPr/>
      </dsp:nvSpPr>
      <dsp:spPr>
        <a:xfrm>
          <a:off x="3502899" y="853586"/>
          <a:ext cx="3184453" cy="1910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USC &amp; Foreign National Victims</a:t>
          </a:r>
        </a:p>
      </dsp:txBody>
      <dsp:txXfrm>
        <a:off x="3502899" y="853586"/>
        <a:ext cx="3184453" cy="1910672"/>
      </dsp:txXfrm>
    </dsp:sp>
    <dsp:sp modelId="{6C2701CA-2BB4-4D09-AE29-19E058568C5A}">
      <dsp:nvSpPr>
        <dsp:cNvPr id="0" name=""/>
        <dsp:cNvSpPr/>
      </dsp:nvSpPr>
      <dsp:spPr>
        <a:xfrm>
          <a:off x="7005798" y="853586"/>
          <a:ext cx="3184453" cy="1910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Referrals to </a:t>
          </a:r>
          <a:r>
            <a:rPr lang="en-US" sz="3800" b="0" kern="1200" dirty="0"/>
            <a:t>775-0026 ext. 1334</a:t>
          </a:r>
        </a:p>
      </dsp:txBody>
      <dsp:txXfrm>
        <a:off x="7005798" y="853586"/>
        <a:ext cx="3184453" cy="191067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BC639-CAAC-4318-BE33-A6327C1EC9DE}">
      <dsp:nvSpPr>
        <dsp:cNvPr id="0" name=""/>
        <dsp:cNvSpPr/>
      </dsp:nvSpPr>
      <dsp:spPr>
        <a:xfrm>
          <a:off x="2178899" y="1148073"/>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509ECA8-38D8-4DD0-9CC8-E2902D2176B1}">
      <dsp:nvSpPr>
        <dsp:cNvPr id="0" name=""/>
        <dsp:cNvSpPr/>
      </dsp:nvSpPr>
      <dsp:spPr>
        <a:xfrm>
          <a:off x="1363148" y="2757800"/>
          <a:ext cx="3193957"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kern="1200" dirty="0">
              <a:latin typeface="Segoe UI" panose="020B0502040204020203" pitchFamily="34" charset="0"/>
              <a:cs typeface="Segoe UI" panose="020B0502040204020203" pitchFamily="34" charset="0"/>
            </a:rPr>
            <a:t>Your organization and the needs of survivors handout</a:t>
          </a:r>
        </a:p>
      </dsp:txBody>
      <dsp:txXfrm>
        <a:off x="1363148" y="2757800"/>
        <a:ext cx="3193957" cy="647367"/>
      </dsp:txXfrm>
    </dsp:sp>
    <dsp:sp modelId="{AF7BE1EB-38D9-46DC-ABB3-E6A120025F2A}">
      <dsp:nvSpPr>
        <dsp:cNvPr id="0" name=""/>
        <dsp:cNvSpPr/>
      </dsp:nvSpPr>
      <dsp:spPr>
        <a:xfrm>
          <a:off x="564389" y="3451309"/>
          <a:ext cx="4315781" cy="1722"/>
        </a:xfrm>
        <a:prstGeom prst="rect">
          <a:avLst/>
        </a:prstGeom>
        <a:noFill/>
        <a:ln>
          <a:noFill/>
        </a:ln>
        <a:effectLst/>
      </dsp:spPr>
      <dsp:style>
        <a:lnRef idx="0">
          <a:scrgbClr r="0" g="0" b="0"/>
        </a:lnRef>
        <a:fillRef idx="0">
          <a:scrgbClr r="0" g="0" b="0"/>
        </a:fillRef>
        <a:effectRef idx="0">
          <a:scrgbClr r="0" g="0" b="0"/>
        </a:effectRef>
        <a:fontRef idx="minor"/>
      </dsp:style>
    </dsp:sp>
    <dsp:sp modelId="{A1A3A4A3-64DE-4E72-87A4-562728E5C008}">
      <dsp:nvSpPr>
        <dsp:cNvPr id="0" name=""/>
        <dsp:cNvSpPr/>
      </dsp:nvSpPr>
      <dsp:spPr>
        <a:xfrm>
          <a:off x="7038061" y="1015555"/>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781FBDF-3FD4-4ED4-AA84-3A52CB836973}">
      <dsp:nvSpPr>
        <dsp:cNvPr id="0" name=""/>
        <dsp:cNvSpPr/>
      </dsp:nvSpPr>
      <dsp:spPr>
        <a:xfrm>
          <a:off x="6961246" y="2620597"/>
          <a:ext cx="200904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dirty="0">
              <a:latin typeface="Segoe UI" panose="020B0502040204020203" pitchFamily="34" charset="0"/>
              <a:cs typeface="Segoe UI" panose="020B0502040204020203" pitchFamily="34" charset="0"/>
            </a:rPr>
            <a:t>In small groups, fill in the last column:</a:t>
          </a:r>
          <a:endParaRPr lang="en-US" sz="1600" b="1"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sp:txBody>
      <dsp:txXfrm>
        <a:off x="6961246" y="2620597"/>
        <a:ext cx="2009041" cy="647367"/>
      </dsp:txXfrm>
    </dsp:sp>
    <dsp:sp modelId="{AB9651C7-7BF1-4240-85DB-B152C4413D28}">
      <dsp:nvSpPr>
        <dsp:cNvPr id="0" name=""/>
        <dsp:cNvSpPr/>
      </dsp:nvSpPr>
      <dsp:spPr>
        <a:xfrm>
          <a:off x="5932898" y="3255759"/>
          <a:ext cx="3817476" cy="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Segoe UI" panose="020B0502040204020203" pitchFamily="34" charset="0"/>
              <a:cs typeface="Segoe UI" panose="020B0502040204020203" pitchFamily="34" charset="0"/>
            </a:rPr>
            <a:t>What are the continued conversations your organization can have to better identify and meet the needs of survivors?</a:t>
          </a:r>
          <a:endParaRPr lang="en-US" sz="1600" b="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sp:txBody>
      <dsp:txXfrm>
        <a:off x="5932898" y="3255759"/>
        <a:ext cx="3817476" cy="1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C52B4-9803-429E-9A2A-071E14B8C807}">
      <dsp:nvSpPr>
        <dsp:cNvPr id="0" name=""/>
        <dsp:cNvSpPr/>
      </dsp:nvSpPr>
      <dsp:spPr>
        <a:xfrm>
          <a:off x="0" y="200180"/>
          <a:ext cx="7188200" cy="9754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Greta is a 45-year-old woman. When she was 14, her parents divorced because</a:t>
          </a:r>
          <a:r>
            <a:rPr lang="en-US" sz="1800" kern="1200" dirty="0">
              <a:solidFill>
                <a:prstClr val="white"/>
              </a:solidFill>
              <a:latin typeface="Segoe UI" panose="020B0502040204020203" pitchFamily="34" charset="0"/>
              <a:ea typeface="+mn-ea"/>
              <a:cs typeface="Segoe UI" panose="020B0502040204020203" pitchFamily="34" charset="0"/>
            </a:rPr>
            <a:t> her father was assaulting </a:t>
          </a:r>
          <a:r>
            <a:rPr lang="en-US" sz="1800" kern="1200" dirty="0">
              <a:solidFill>
                <a:schemeClr val="bg1"/>
              </a:solidFill>
              <a:latin typeface="Segoe UI" panose="020B0502040204020203" pitchFamily="34" charset="0"/>
              <a:cs typeface="Segoe UI" panose="020B0502040204020203" pitchFamily="34" charset="0"/>
            </a:rPr>
            <a:t>her mother. She started missing school and was often angry at home. </a:t>
          </a:r>
        </a:p>
      </dsp:txBody>
      <dsp:txXfrm>
        <a:off x="47619" y="247799"/>
        <a:ext cx="7092962" cy="880250"/>
      </dsp:txXfrm>
    </dsp:sp>
    <dsp:sp modelId="{21879761-10B3-415F-B250-A5342396CC0D}">
      <dsp:nvSpPr>
        <dsp:cNvPr id="0" name=""/>
        <dsp:cNvSpPr/>
      </dsp:nvSpPr>
      <dsp:spPr>
        <a:xfrm>
          <a:off x="0" y="1359989"/>
          <a:ext cx="7188200" cy="12604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When her mother’s new boyfriend moved in, her behavior grew worse. Greta became violent to her mother, and later, assaulted her ex-boyfriend’s new girlfriend, sending her to the hospital. </a:t>
          </a:r>
        </a:p>
      </dsp:txBody>
      <dsp:txXfrm>
        <a:off x="61528" y="1421517"/>
        <a:ext cx="7065144" cy="1137348"/>
      </dsp:txXfrm>
    </dsp:sp>
    <dsp:sp modelId="{C2D7B72A-1F8F-4AEA-A789-1BDA491AAC89}">
      <dsp:nvSpPr>
        <dsp:cNvPr id="0" name=""/>
        <dsp:cNvSpPr/>
      </dsp:nvSpPr>
      <dsp:spPr>
        <a:xfrm>
          <a:off x="0" y="2804713"/>
          <a:ext cx="7188200" cy="7785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The police were called in after the assault. She was charged with assault and spent time in juvenile corrections.</a:t>
          </a:r>
        </a:p>
      </dsp:txBody>
      <dsp:txXfrm>
        <a:off x="38007" y="2842720"/>
        <a:ext cx="7112186" cy="702558"/>
      </dsp:txXfrm>
    </dsp:sp>
    <dsp:sp modelId="{194CFD56-03F8-49BE-B0C1-45D8449E7830}">
      <dsp:nvSpPr>
        <dsp:cNvPr id="0" name=""/>
        <dsp:cNvSpPr/>
      </dsp:nvSpPr>
      <dsp:spPr>
        <a:xfrm>
          <a:off x="0" y="3767606"/>
          <a:ext cx="7188200" cy="7505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As an adult, she has struggled with aggressive behavior and has been in and out of the justice system.</a:t>
          </a:r>
        </a:p>
      </dsp:txBody>
      <dsp:txXfrm>
        <a:off x="36638" y="3804244"/>
        <a:ext cx="7114924" cy="677261"/>
      </dsp:txXfrm>
    </dsp:sp>
    <dsp:sp modelId="{4692C340-6C83-4319-A33B-4F1C29BB1187}">
      <dsp:nvSpPr>
        <dsp:cNvPr id="0" name=""/>
        <dsp:cNvSpPr/>
      </dsp:nvSpPr>
      <dsp:spPr>
        <a:xfrm>
          <a:off x="0" y="4702463"/>
          <a:ext cx="7188200" cy="6128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Segoe UI" panose="020B0502040204020203" pitchFamily="34" charset="0"/>
              <a:cs typeface="Segoe UI" panose="020B0502040204020203" pitchFamily="34" charset="0"/>
            </a:rPr>
            <a:t>Currently she is on probation and is living with her mother.</a:t>
          </a:r>
        </a:p>
      </dsp:txBody>
      <dsp:txXfrm>
        <a:off x="29917" y="4732380"/>
        <a:ext cx="7128366" cy="553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6AA23-D722-467B-8726-3C7926FFC72C}">
      <dsp:nvSpPr>
        <dsp:cNvPr id="0" name=""/>
        <dsp:cNvSpPr/>
      </dsp:nvSpPr>
      <dsp:spPr>
        <a:xfrm>
          <a:off x="0" y="10114"/>
          <a:ext cx="7188200" cy="13749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Segoe UI" panose="020B0502040204020203" pitchFamily="34" charset="0"/>
              <a:ea typeface="+mn-ea"/>
              <a:cs typeface="Segoe UI" panose="020B0502040204020203" pitchFamily="34" charset="0"/>
            </a:rPr>
            <a:t>Samuel is a 23-year-old from New Hampshire. When he was 16, he was kicked out of his parent's house because of his sexual orientation. He moved to Maine, where he lived on the streets until he moved in with his brother and brother's girlfriend. </a:t>
          </a:r>
          <a:r>
            <a:rPr lang="en-US" sz="2000" kern="1200" dirty="0">
              <a:cs typeface="Calibri Light"/>
            </a:rPr>
            <a:t> </a:t>
          </a:r>
        </a:p>
      </dsp:txBody>
      <dsp:txXfrm>
        <a:off x="67121" y="77235"/>
        <a:ext cx="7053958" cy="1240732"/>
      </dsp:txXfrm>
    </dsp:sp>
    <dsp:sp modelId="{029AEED7-A795-4FD1-8BDC-255F4DDF3D3B}">
      <dsp:nvSpPr>
        <dsp:cNvPr id="0" name=""/>
        <dsp:cNvSpPr/>
      </dsp:nvSpPr>
      <dsp:spPr>
        <a:xfrm>
          <a:off x="0" y="1508929"/>
          <a:ext cx="7188200" cy="13835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He had experimented with alcohol and marijuana in New Hampshire, but his drug use got worse while living with his brother. He also began selling drugs for extra cash.  </a:t>
          </a:r>
          <a:endParaRPr lang="en-US" sz="1800" kern="1200" dirty="0">
            <a:latin typeface="Segoe UI" panose="020B0502040204020203" pitchFamily="34" charset="0"/>
            <a:ea typeface="+mn-ea"/>
            <a:cs typeface="Segoe UI" panose="020B0502040204020203" pitchFamily="34" charset="0"/>
          </a:endParaRPr>
        </a:p>
      </dsp:txBody>
      <dsp:txXfrm>
        <a:off x="67538" y="1576467"/>
        <a:ext cx="7053124" cy="1248448"/>
      </dsp:txXfrm>
    </dsp:sp>
    <dsp:sp modelId="{0A36B18B-4DAF-4B36-A389-CEB3FF614AD2}">
      <dsp:nvSpPr>
        <dsp:cNvPr id="0" name=""/>
        <dsp:cNvSpPr/>
      </dsp:nvSpPr>
      <dsp:spPr>
        <a:xfrm>
          <a:off x="0" y="3016294"/>
          <a:ext cx="7188200" cy="924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At the age of 17, he was arrested on drug charges and served time in juvenile corrections.  </a:t>
          </a:r>
          <a:endParaRPr lang="en-US" sz="1800" kern="1200" dirty="0">
            <a:latin typeface="Segoe UI" panose="020B0502040204020203" pitchFamily="34" charset="0"/>
            <a:ea typeface="+mn-ea"/>
            <a:cs typeface="Segoe UI" panose="020B0502040204020203" pitchFamily="34" charset="0"/>
          </a:endParaRPr>
        </a:p>
      </dsp:txBody>
      <dsp:txXfrm>
        <a:off x="45119" y="3061413"/>
        <a:ext cx="7097962" cy="834039"/>
      </dsp:txXfrm>
    </dsp:sp>
    <dsp:sp modelId="{A1D5EFE3-D9F5-4629-8539-BFA327B06FD0}">
      <dsp:nvSpPr>
        <dsp:cNvPr id="0" name=""/>
        <dsp:cNvSpPr/>
      </dsp:nvSpPr>
      <dsp:spPr>
        <a:xfrm>
          <a:off x="0" y="4064412"/>
          <a:ext cx="7188200" cy="12682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a:latin typeface="Segoe UI" panose="020B0502040204020203" pitchFamily="34" charset="0"/>
              <a:ea typeface="+mn-ea"/>
              <a:cs typeface="Segoe UI" panose="020B0502040204020203" pitchFamily="34" charset="0"/>
            </a:rPr>
            <a:t>Upon his release at the age of 18, he found independent housing and work. He has been maintaining probation well and staying sober. </a:t>
          </a:r>
          <a:endParaRPr lang="en-US" sz="1800" kern="1200" dirty="0">
            <a:latin typeface="Segoe UI" panose="020B0502040204020203" pitchFamily="34" charset="0"/>
            <a:ea typeface="+mn-ea"/>
            <a:cs typeface="Segoe UI" panose="020B0502040204020203" pitchFamily="34" charset="0"/>
          </a:endParaRPr>
        </a:p>
      </dsp:txBody>
      <dsp:txXfrm>
        <a:off x="61913" y="4126325"/>
        <a:ext cx="7064374" cy="11444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C52B4-9803-429E-9A2A-071E14B8C807}">
      <dsp:nvSpPr>
        <dsp:cNvPr id="0" name=""/>
        <dsp:cNvSpPr/>
      </dsp:nvSpPr>
      <dsp:spPr>
        <a:xfrm>
          <a:off x="0" y="0"/>
          <a:ext cx="7188200" cy="11289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Andre is a 40-year-old Colombian man, who crossed the southern US border five years ago without a visa, accompanied by his wife.</a:t>
          </a:r>
        </a:p>
      </dsp:txBody>
      <dsp:txXfrm>
        <a:off x="55109" y="55109"/>
        <a:ext cx="7077982" cy="1018705"/>
      </dsp:txXfrm>
    </dsp:sp>
    <dsp:sp modelId="{21879761-10B3-415F-B250-A5342396CC0D}">
      <dsp:nvSpPr>
        <dsp:cNvPr id="0" name=""/>
        <dsp:cNvSpPr/>
      </dsp:nvSpPr>
      <dsp:spPr>
        <a:xfrm>
          <a:off x="0" y="1185760"/>
          <a:ext cx="7188200" cy="2103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After living in Texas and Virginia, he and his wife moved to Maine, where a friend had an extra room and a possible job opportunity at a local factory. Andre began working at the factory  so he could send money back home to his sick father and three children. His wife found work cleaning in a private home, where she also took care of the employers' baby.</a:t>
          </a:r>
        </a:p>
      </dsp:txBody>
      <dsp:txXfrm>
        <a:off x="102687" y="1288447"/>
        <a:ext cx="6982826" cy="1898175"/>
      </dsp:txXfrm>
    </dsp:sp>
    <dsp:sp modelId="{C2D7B72A-1F8F-4AEA-A789-1BDA491AAC89}">
      <dsp:nvSpPr>
        <dsp:cNvPr id="0" name=""/>
        <dsp:cNvSpPr/>
      </dsp:nvSpPr>
      <dsp:spPr>
        <a:xfrm>
          <a:off x="0" y="3367209"/>
          <a:ext cx="7188200" cy="1052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The factory was raided by ICE, due to a community tip that the factory was employing undocumented workers. Andre and seven other men were arrested during the raid.</a:t>
          </a:r>
        </a:p>
      </dsp:txBody>
      <dsp:txXfrm>
        <a:off x="51381" y="3418590"/>
        <a:ext cx="7085438" cy="949779"/>
      </dsp:txXfrm>
    </dsp:sp>
    <dsp:sp modelId="{194CFD56-03F8-49BE-B0C1-45D8449E7830}">
      <dsp:nvSpPr>
        <dsp:cNvPr id="0" name=""/>
        <dsp:cNvSpPr/>
      </dsp:nvSpPr>
      <dsp:spPr>
        <a:xfrm>
          <a:off x="0" y="4492260"/>
          <a:ext cx="7188200" cy="6448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Andre is currently in detention and on an ICE hold.</a:t>
          </a:r>
        </a:p>
      </dsp:txBody>
      <dsp:txXfrm>
        <a:off x="31478" y="4523738"/>
        <a:ext cx="7125244" cy="581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0950D-7CAF-48E6-AAF7-1467CDBDA7DB}">
      <dsp:nvSpPr>
        <dsp:cNvPr id="0" name=""/>
        <dsp:cNvSpPr/>
      </dsp:nvSpPr>
      <dsp:spPr>
        <a:xfrm>
          <a:off x="102834" y="815"/>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cs typeface="Segoe UI" panose="020B0502040204020203" pitchFamily="34" charset="0"/>
            </a:rPr>
            <a:t>Referral from law enforcement or community partner </a:t>
          </a:r>
        </a:p>
      </dsp:txBody>
      <dsp:txXfrm>
        <a:off x="102834" y="815"/>
        <a:ext cx="1807402" cy="1084441"/>
      </dsp:txXfrm>
    </dsp:sp>
    <dsp:sp modelId="{D6F70B87-EA75-41C7-ACB8-90C4E08BF90E}">
      <dsp:nvSpPr>
        <dsp:cNvPr id="0" name=""/>
        <dsp:cNvSpPr/>
      </dsp:nvSpPr>
      <dsp:spPr>
        <a:xfrm>
          <a:off x="2090977" y="815"/>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No access to personal identification</a:t>
          </a:r>
        </a:p>
      </dsp:txBody>
      <dsp:txXfrm>
        <a:off x="2090977" y="815"/>
        <a:ext cx="1807402" cy="1084441"/>
      </dsp:txXfrm>
    </dsp:sp>
    <dsp:sp modelId="{19AC260E-7C8C-43A0-B11C-80FE93AB6ADD}">
      <dsp:nvSpPr>
        <dsp:cNvPr id="0" name=""/>
        <dsp:cNvSpPr/>
      </dsp:nvSpPr>
      <dsp:spPr>
        <a:xfrm>
          <a:off x="4079119" y="815"/>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Mentions of quota or debt</a:t>
          </a:r>
          <a:endParaRPr lang="en-US" sz="1400" b="0" kern="1200" dirty="0">
            <a:latin typeface="Segoe UI" panose="020B0502040204020203" pitchFamily="34" charset="0"/>
            <a:ea typeface="+mn-ea"/>
            <a:cs typeface="Segoe UI" panose="020B0502040204020203" pitchFamily="34" charset="0"/>
          </a:endParaRPr>
        </a:p>
      </dsp:txBody>
      <dsp:txXfrm>
        <a:off x="4079119" y="815"/>
        <a:ext cx="1807402" cy="1084441"/>
      </dsp:txXfrm>
    </dsp:sp>
    <dsp:sp modelId="{54878FAC-6AB0-4747-B690-A2832A61FBFB}">
      <dsp:nvSpPr>
        <dsp:cNvPr id="0" name=""/>
        <dsp:cNvSpPr/>
      </dsp:nvSpPr>
      <dsp:spPr>
        <a:xfrm>
          <a:off x="6067261" y="815"/>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Travel across state lines</a:t>
          </a:r>
          <a:endParaRPr lang="en-US" sz="1400" b="0" kern="1200" dirty="0">
            <a:latin typeface="Segoe UI" panose="020B0502040204020203" pitchFamily="34" charset="0"/>
            <a:ea typeface="+mn-ea"/>
            <a:cs typeface="Segoe UI" panose="020B0502040204020203" pitchFamily="34" charset="0"/>
          </a:endParaRPr>
        </a:p>
      </dsp:txBody>
      <dsp:txXfrm>
        <a:off x="6067261" y="815"/>
        <a:ext cx="1807402" cy="1084441"/>
      </dsp:txXfrm>
    </dsp:sp>
    <dsp:sp modelId="{0ADC8A8F-5610-4B69-A1EE-330E41E1C8C5}">
      <dsp:nvSpPr>
        <dsp:cNvPr id="0" name=""/>
        <dsp:cNvSpPr/>
      </dsp:nvSpPr>
      <dsp:spPr>
        <a:xfrm>
          <a:off x="102834" y="1265997"/>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Frequenting hotels</a:t>
          </a:r>
        </a:p>
      </dsp:txBody>
      <dsp:txXfrm>
        <a:off x="102834" y="1265997"/>
        <a:ext cx="1807402" cy="1084441"/>
      </dsp:txXfrm>
    </dsp:sp>
    <dsp:sp modelId="{FA2B3EF5-F612-4479-90B5-5FFD1B2BC396}">
      <dsp:nvSpPr>
        <dsp:cNvPr id="0" name=""/>
        <dsp:cNvSpPr/>
      </dsp:nvSpPr>
      <dsp:spPr>
        <a:xfrm>
          <a:off x="2090977" y="1265997"/>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Unexplained physical injuries </a:t>
          </a:r>
          <a:endParaRPr lang="en-US" sz="1400" b="0" kern="1200" dirty="0">
            <a:latin typeface="Segoe UI" panose="020B0502040204020203" pitchFamily="34" charset="0"/>
            <a:ea typeface="+mn-ea"/>
            <a:cs typeface="Segoe UI" panose="020B0502040204020203" pitchFamily="34" charset="0"/>
          </a:endParaRPr>
        </a:p>
      </dsp:txBody>
      <dsp:txXfrm>
        <a:off x="2090977" y="1265997"/>
        <a:ext cx="1807402" cy="1084441"/>
      </dsp:txXfrm>
    </dsp:sp>
    <dsp:sp modelId="{E6461682-48B0-4244-B50C-403B2E06192B}">
      <dsp:nvSpPr>
        <dsp:cNvPr id="0" name=""/>
        <dsp:cNvSpPr/>
      </dsp:nvSpPr>
      <dsp:spPr>
        <a:xfrm>
          <a:off x="4079119" y="1265997"/>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Untreated health issues</a:t>
          </a:r>
          <a:endParaRPr lang="en-US" sz="1400" b="0" kern="1200" dirty="0">
            <a:latin typeface="Segoe UI" panose="020B0502040204020203" pitchFamily="34" charset="0"/>
            <a:ea typeface="+mn-ea"/>
            <a:cs typeface="Segoe UI" panose="020B0502040204020203" pitchFamily="34" charset="0"/>
          </a:endParaRPr>
        </a:p>
      </dsp:txBody>
      <dsp:txXfrm>
        <a:off x="4079119" y="1265997"/>
        <a:ext cx="1807402" cy="1084441"/>
      </dsp:txXfrm>
    </dsp:sp>
    <dsp:sp modelId="{A0F5D9CE-E8CC-418C-894D-29C377E533A2}">
      <dsp:nvSpPr>
        <dsp:cNvPr id="0" name=""/>
        <dsp:cNvSpPr/>
      </dsp:nvSpPr>
      <dsp:spPr>
        <a:xfrm>
          <a:off x="6067261" y="1265997"/>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Disconnection from loved ones and support</a:t>
          </a:r>
          <a:endParaRPr lang="en-US" sz="1400" b="0" kern="1200" dirty="0">
            <a:latin typeface="Segoe UI" panose="020B0502040204020203" pitchFamily="34" charset="0"/>
            <a:ea typeface="+mn-ea"/>
            <a:cs typeface="Segoe UI" panose="020B0502040204020203" pitchFamily="34" charset="0"/>
          </a:endParaRPr>
        </a:p>
      </dsp:txBody>
      <dsp:txXfrm>
        <a:off x="6067261" y="1265997"/>
        <a:ext cx="1807402" cy="1084441"/>
      </dsp:txXfrm>
    </dsp:sp>
    <dsp:sp modelId="{1BD1E026-54F9-4C37-BDCA-60CEAA733B11}">
      <dsp:nvSpPr>
        <dsp:cNvPr id="0" name=""/>
        <dsp:cNvSpPr/>
      </dsp:nvSpPr>
      <dsp:spPr>
        <a:xfrm>
          <a:off x="102834" y="2531178"/>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Works excessively long hours or unusual hours</a:t>
          </a:r>
        </a:p>
      </dsp:txBody>
      <dsp:txXfrm>
        <a:off x="102834" y="2531178"/>
        <a:ext cx="1807402" cy="1084441"/>
      </dsp:txXfrm>
    </dsp:sp>
    <dsp:sp modelId="{9A708559-FD72-4447-AA1D-6D218D31941C}">
      <dsp:nvSpPr>
        <dsp:cNvPr id="0" name=""/>
        <dsp:cNvSpPr/>
      </dsp:nvSpPr>
      <dsp:spPr>
        <a:xfrm>
          <a:off x="2090977" y="2531178"/>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Unpaid or poorly paid</a:t>
          </a:r>
          <a:endParaRPr lang="en-US" sz="1400" b="0" kern="1200" dirty="0">
            <a:latin typeface="Segoe UI" panose="020B0502040204020203" pitchFamily="34" charset="0"/>
            <a:ea typeface="+mn-ea"/>
            <a:cs typeface="Segoe UI" panose="020B0502040204020203" pitchFamily="34" charset="0"/>
          </a:endParaRPr>
        </a:p>
      </dsp:txBody>
      <dsp:txXfrm>
        <a:off x="2090977" y="2531178"/>
        <a:ext cx="1807402" cy="1084441"/>
      </dsp:txXfrm>
    </dsp:sp>
    <dsp:sp modelId="{74EB48F7-7B3A-4C23-8875-2A41416EB2A5}">
      <dsp:nvSpPr>
        <dsp:cNvPr id="0" name=""/>
        <dsp:cNvSpPr/>
      </dsp:nvSpPr>
      <dsp:spPr>
        <a:xfrm>
          <a:off x="4079119" y="2531178"/>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Cannot identify address or residence</a:t>
          </a:r>
          <a:endParaRPr lang="en-US" sz="1400" b="0" kern="1200" dirty="0">
            <a:latin typeface="Segoe UI" panose="020B0502040204020203" pitchFamily="34" charset="0"/>
            <a:ea typeface="+mn-ea"/>
            <a:cs typeface="Segoe UI" panose="020B0502040204020203" pitchFamily="34" charset="0"/>
          </a:endParaRPr>
        </a:p>
      </dsp:txBody>
      <dsp:txXfrm>
        <a:off x="4079119" y="2531178"/>
        <a:ext cx="1807402" cy="1084441"/>
      </dsp:txXfrm>
    </dsp:sp>
    <dsp:sp modelId="{A4E06DB8-8795-4F09-AAD0-495172BF4132}">
      <dsp:nvSpPr>
        <dsp:cNvPr id="0" name=""/>
        <dsp:cNvSpPr/>
      </dsp:nvSpPr>
      <dsp:spPr>
        <a:xfrm>
          <a:off x="6067261" y="2531178"/>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Not allowed to speak for themselves</a:t>
          </a:r>
          <a:endParaRPr lang="en-US" sz="1400" b="0" kern="1200" dirty="0">
            <a:latin typeface="Segoe UI" panose="020B0502040204020203" pitchFamily="34" charset="0"/>
            <a:ea typeface="+mn-ea"/>
            <a:cs typeface="Segoe UI" panose="020B0502040204020203" pitchFamily="34" charset="0"/>
          </a:endParaRPr>
        </a:p>
      </dsp:txBody>
      <dsp:txXfrm>
        <a:off x="6067261" y="2531178"/>
        <a:ext cx="1807402" cy="1084441"/>
      </dsp:txXfrm>
    </dsp:sp>
    <dsp:sp modelId="{7E060D13-D739-4E20-B9EE-B6A175766BDC}">
      <dsp:nvSpPr>
        <dsp:cNvPr id="0" name=""/>
        <dsp:cNvSpPr/>
      </dsp:nvSpPr>
      <dsp:spPr>
        <a:xfrm>
          <a:off x="102834" y="3796360"/>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Social media page that refers to </a:t>
          </a:r>
        </a:p>
        <a:p>
          <a:pPr marL="0" lvl="0" indent="0" algn="ctr" defTabSz="622300">
            <a:lnSpc>
              <a:spcPct val="90000"/>
            </a:lnSpc>
            <a:spcBef>
              <a:spcPct val="0"/>
            </a:spcBef>
            <a:spcAft>
              <a:spcPts val="0"/>
            </a:spcAft>
            <a:buNone/>
          </a:pPr>
          <a:r>
            <a:rPr lang="en-US" sz="1400" b="0" kern="1200" dirty="0">
              <a:latin typeface="Segoe UI" panose="020B0502040204020203" pitchFamily="34" charset="0"/>
              <a:ea typeface="+mn-ea"/>
              <a:cs typeface="Segoe UI" panose="020B0502040204020203" pitchFamily="34" charset="0"/>
            </a:rPr>
            <a:t>sex work, clubs, or hotels</a:t>
          </a:r>
        </a:p>
      </dsp:txBody>
      <dsp:txXfrm>
        <a:off x="102834" y="3796360"/>
        <a:ext cx="1807402" cy="1084441"/>
      </dsp:txXfrm>
    </dsp:sp>
    <dsp:sp modelId="{9594D96D-34D0-41DD-B89A-57AE182E9BC9}">
      <dsp:nvSpPr>
        <dsp:cNvPr id="0" name=""/>
        <dsp:cNvSpPr/>
      </dsp:nvSpPr>
      <dsp:spPr>
        <a:xfrm>
          <a:off x="2090977" y="3796360"/>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Evidence of a controlling, abusive employer, partner or older adult</a:t>
          </a:r>
        </a:p>
      </dsp:txBody>
      <dsp:txXfrm>
        <a:off x="2090977" y="3796360"/>
        <a:ext cx="1807402" cy="1084441"/>
      </dsp:txXfrm>
    </dsp:sp>
    <dsp:sp modelId="{FB9A4F03-7E0A-49DC-91AD-826F2E6909A9}">
      <dsp:nvSpPr>
        <dsp:cNvPr id="0" name=""/>
        <dsp:cNvSpPr/>
      </dsp:nvSpPr>
      <dsp:spPr>
        <a:xfrm>
          <a:off x="4079119" y="3796360"/>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Trauma related symptoms</a:t>
          </a:r>
          <a:endParaRPr lang="en-US" sz="1400" b="0" kern="1200" dirty="0">
            <a:latin typeface="Segoe UI" panose="020B0502040204020203" pitchFamily="34" charset="0"/>
            <a:ea typeface="+mn-ea"/>
            <a:cs typeface="Segoe UI" panose="020B0502040204020203" pitchFamily="34" charset="0"/>
          </a:endParaRPr>
        </a:p>
      </dsp:txBody>
      <dsp:txXfrm>
        <a:off x="4079119" y="3796360"/>
        <a:ext cx="1807402" cy="1084441"/>
      </dsp:txXfrm>
    </dsp:sp>
    <dsp:sp modelId="{6B4A39DF-C0A6-4AFF-B53D-E72B9BEDD6C5}">
      <dsp:nvSpPr>
        <dsp:cNvPr id="0" name=""/>
        <dsp:cNvSpPr/>
      </dsp:nvSpPr>
      <dsp:spPr>
        <a:xfrm>
          <a:off x="6067261" y="3796360"/>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Segoe UI" panose="020B0502040204020203" pitchFamily="34" charset="0"/>
              <a:ea typeface="+mn-ea"/>
              <a:cs typeface="Segoe UI" panose="020B0502040204020203" pitchFamily="34" charset="0"/>
            </a:rPr>
            <a:t>Fear or hypervigilance</a:t>
          </a:r>
          <a:endParaRPr lang="en-US" sz="1400" b="0" kern="1200" dirty="0">
            <a:latin typeface="Segoe UI" panose="020B0502040204020203" pitchFamily="34" charset="0"/>
            <a:ea typeface="+mn-ea"/>
            <a:cs typeface="Segoe UI" panose="020B0502040204020203" pitchFamily="34" charset="0"/>
          </a:endParaRPr>
        </a:p>
      </dsp:txBody>
      <dsp:txXfrm>
        <a:off x="6067261" y="3796360"/>
        <a:ext cx="1807402" cy="1084441"/>
      </dsp:txXfrm>
    </dsp:sp>
    <dsp:sp modelId="{79017178-3E6D-41F9-92BE-1523FCC641C0}">
      <dsp:nvSpPr>
        <dsp:cNvPr id="0" name=""/>
        <dsp:cNvSpPr/>
      </dsp:nvSpPr>
      <dsp:spPr>
        <a:xfrm>
          <a:off x="3085048" y="5061541"/>
          <a:ext cx="1807402" cy="10844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Segoe UI" panose="020B0502040204020203" pitchFamily="34" charset="0"/>
              <a:ea typeface="+mn-ea"/>
              <a:cs typeface="Segoe UI" panose="020B0502040204020203" pitchFamily="34" charset="0"/>
            </a:rPr>
            <a:t>Unusual brandings/tattoos</a:t>
          </a:r>
        </a:p>
      </dsp:txBody>
      <dsp:txXfrm>
        <a:off x="3085048" y="5061541"/>
        <a:ext cx="1807402" cy="10844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76E02-0C68-499A-BEBC-B49A783DB274}">
      <dsp:nvSpPr>
        <dsp:cNvPr id="0" name=""/>
        <dsp:cNvSpPr/>
      </dsp:nvSpPr>
      <dsp:spPr>
        <a:xfrm>
          <a:off x="3286" y="81563"/>
          <a:ext cx="3203971" cy="89459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egoe UI" panose="020B0502040204020203" pitchFamily="34" charset="0"/>
              <a:cs typeface="Segoe UI" panose="020B0502040204020203" pitchFamily="34" charset="0"/>
            </a:rPr>
            <a:t>Crimes </a:t>
          </a:r>
          <a:br>
            <a:rPr lang="en-US" sz="2300" kern="1200" dirty="0">
              <a:latin typeface="Segoe UI" panose="020B0502040204020203" pitchFamily="34" charset="0"/>
              <a:cs typeface="Segoe UI" panose="020B0502040204020203" pitchFamily="34" charset="0"/>
            </a:rPr>
          </a:br>
          <a:r>
            <a:rPr lang="en-US" sz="2300" kern="1200" dirty="0">
              <a:latin typeface="Segoe UI" panose="020B0502040204020203" pitchFamily="34" charset="0"/>
              <a:cs typeface="Segoe UI" panose="020B0502040204020203" pitchFamily="34" charset="0"/>
            </a:rPr>
            <a:t>in Statute</a:t>
          </a:r>
        </a:p>
      </dsp:txBody>
      <dsp:txXfrm>
        <a:off x="3286" y="81563"/>
        <a:ext cx="3203971" cy="894595"/>
      </dsp:txXfrm>
    </dsp:sp>
    <dsp:sp modelId="{516C5D68-997D-473B-BB1D-A18F2DFB2AC1}">
      <dsp:nvSpPr>
        <dsp:cNvPr id="0" name=""/>
        <dsp:cNvSpPr/>
      </dsp:nvSpPr>
      <dsp:spPr>
        <a:xfrm>
          <a:off x="3286" y="976159"/>
          <a:ext cx="3203971" cy="324553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Aggravated sex trafficking</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Forced labor</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Kidnapping and criminal restraint </a:t>
          </a:r>
          <a:endParaRPr lang="en-US" sz="2300" kern="1200" dirty="0">
            <a:latin typeface="Segoe UI" panose="020B0502040204020203" pitchFamily="34" charset="0"/>
            <a:cs typeface="Segoe UI" panose="020B0502040204020203" pitchFamily="34" charset="0"/>
          </a:endParaRPr>
        </a:p>
      </dsp:txBody>
      <dsp:txXfrm>
        <a:off x="3286" y="976159"/>
        <a:ext cx="3203971" cy="3245533"/>
      </dsp:txXfrm>
    </dsp:sp>
    <dsp:sp modelId="{E8DD7668-C8B4-454D-9E7F-80C32F7837D9}">
      <dsp:nvSpPr>
        <dsp:cNvPr id="0" name=""/>
        <dsp:cNvSpPr/>
      </dsp:nvSpPr>
      <dsp:spPr>
        <a:xfrm>
          <a:off x="3655814" y="81563"/>
          <a:ext cx="3203971" cy="89459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egoe UI" panose="020B0502040204020203" pitchFamily="34" charset="0"/>
              <a:cs typeface="Segoe UI" panose="020B0502040204020203" pitchFamily="34" charset="0"/>
            </a:rPr>
            <a:t>Victim Protections </a:t>
          </a:r>
          <a:br>
            <a:rPr lang="en-US" sz="2300" kern="1200" dirty="0">
              <a:latin typeface="Segoe UI" panose="020B0502040204020203" pitchFamily="34" charset="0"/>
              <a:cs typeface="Segoe UI" panose="020B0502040204020203" pitchFamily="34" charset="0"/>
            </a:rPr>
          </a:br>
          <a:r>
            <a:rPr lang="en-US" sz="2300" kern="1200" dirty="0">
              <a:latin typeface="Segoe UI" panose="020B0502040204020203" pitchFamily="34" charset="0"/>
              <a:cs typeface="Segoe UI" panose="020B0502040204020203" pitchFamily="34" charset="0"/>
            </a:rPr>
            <a:t>in Statute</a:t>
          </a:r>
        </a:p>
      </dsp:txBody>
      <dsp:txXfrm>
        <a:off x="3655814" y="81563"/>
        <a:ext cx="3203971" cy="894595"/>
      </dsp:txXfrm>
    </dsp:sp>
    <dsp:sp modelId="{D5944BC1-FDCC-4C71-A1D7-9DF33EAFE7B9}">
      <dsp:nvSpPr>
        <dsp:cNvPr id="0" name=""/>
        <dsp:cNvSpPr/>
      </dsp:nvSpPr>
      <dsp:spPr>
        <a:xfrm>
          <a:off x="3655814" y="976159"/>
          <a:ext cx="3203971" cy="324553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Segoe UI" panose="020B0502040204020203" pitchFamily="34" charset="0"/>
              <a:cs typeface="Segoe UI" panose="020B0502040204020203" pitchFamily="34" charset="0"/>
            </a:rPr>
            <a:t>Victim’s compensation &amp; restitution</a:t>
          </a:r>
        </a:p>
        <a:p>
          <a:pPr marL="228600" lvl="1" indent="-228600" algn="l" defTabSz="1022350">
            <a:lnSpc>
              <a:spcPct val="90000"/>
            </a:lnSpc>
            <a:spcBef>
              <a:spcPct val="0"/>
            </a:spcBef>
            <a:spcAft>
              <a:spcPct val="15000"/>
            </a:spcAft>
            <a:buChar char="•"/>
          </a:pPr>
          <a:r>
            <a:rPr lang="en-US" sz="2300" kern="1200" dirty="0">
              <a:latin typeface="Segoe UI" panose="020B0502040204020203" pitchFamily="34" charset="0"/>
              <a:cs typeface="Segoe UI" panose="020B0502040204020203" pitchFamily="34" charset="0"/>
            </a:rPr>
            <a:t>Affirmative defense</a:t>
          </a: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Protection orders</a:t>
          </a:r>
          <a:endParaRPr lang="en-US" sz="2300" kern="1200" dirty="0">
            <a:latin typeface="Segoe UI" panose="020B0502040204020203" pitchFamily="34" charset="0"/>
            <a:cs typeface="Segoe UI" panose="020B0502040204020203" pitchFamily="34" charset="0"/>
          </a:endParaRPr>
        </a:p>
      </dsp:txBody>
      <dsp:txXfrm>
        <a:off x="3655814" y="976159"/>
        <a:ext cx="3203971" cy="3245533"/>
      </dsp:txXfrm>
    </dsp:sp>
    <dsp:sp modelId="{2174DCAC-CDEC-4029-A1AD-31C21594273E}">
      <dsp:nvSpPr>
        <dsp:cNvPr id="0" name=""/>
        <dsp:cNvSpPr/>
      </dsp:nvSpPr>
      <dsp:spPr>
        <a:xfrm>
          <a:off x="7308342" y="81563"/>
          <a:ext cx="3203971" cy="89459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egoe UI" panose="020B0502040204020203" pitchFamily="34" charset="0"/>
              <a:cs typeface="Segoe UI" panose="020B0502040204020203" pitchFamily="34" charset="0"/>
            </a:rPr>
            <a:t>Systems</a:t>
          </a:r>
          <a:br>
            <a:rPr lang="en-US" sz="2300" kern="1200" dirty="0">
              <a:latin typeface="Segoe UI" panose="020B0502040204020203" pitchFamily="34" charset="0"/>
              <a:cs typeface="Segoe UI" panose="020B0502040204020203" pitchFamily="34" charset="0"/>
            </a:rPr>
          </a:br>
          <a:r>
            <a:rPr lang="en-US" sz="2300" kern="1200" dirty="0">
              <a:latin typeface="Segoe UI" panose="020B0502040204020203" pitchFamily="34" charset="0"/>
              <a:cs typeface="Segoe UI" panose="020B0502040204020203" pitchFamily="34" charset="0"/>
            </a:rPr>
            <a:t>Improvement</a:t>
          </a:r>
        </a:p>
      </dsp:txBody>
      <dsp:txXfrm>
        <a:off x="7308342" y="81563"/>
        <a:ext cx="3203971" cy="894595"/>
      </dsp:txXfrm>
    </dsp:sp>
    <dsp:sp modelId="{A93D52D4-92EF-44FB-B050-A6332C05BF71}">
      <dsp:nvSpPr>
        <dsp:cNvPr id="0" name=""/>
        <dsp:cNvSpPr/>
      </dsp:nvSpPr>
      <dsp:spPr>
        <a:xfrm>
          <a:off x="7308342" y="976159"/>
          <a:ext cx="3203971" cy="324553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Mandatory sign posting in certain businesses</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Training for truck drivers</a:t>
          </a:r>
          <a:endParaRPr lang="en-US" sz="2300" kern="1200" dirty="0">
            <a:latin typeface="Segoe UI" panose="020B0502040204020203" pitchFamily="34" charset="0"/>
            <a:cs typeface="Segoe UI" panose="020B0502040204020203" pitchFamily="34" charset="0"/>
          </a:endParaRPr>
        </a:p>
        <a:p>
          <a:pPr marL="228600" lvl="1" indent="-228600" algn="l" defTabSz="1022350">
            <a:lnSpc>
              <a:spcPct val="90000"/>
            </a:lnSpc>
            <a:spcBef>
              <a:spcPct val="0"/>
            </a:spcBef>
            <a:spcAft>
              <a:spcPct val="15000"/>
            </a:spcAft>
            <a:buChar char="•"/>
          </a:pPr>
          <a:r>
            <a:rPr lang="en-US" sz="2300" kern="1200">
              <a:latin typeface="Segoe UI" panose="020B0502040204020203" pitchFamily="34" charset="0"/>
              <a:cs typeface="Segoe UI" panose="020B0502040204020203" pitchFamily="34" charset="0"/>
            </a:rPr>
            <a:t>(Training for law enforcement not in law)</a:t>
          </a:r>
          <a:endParaRPr lang="en-US" sz="2300" kern="1200" dirty="0">
            <a:latin typeface="Segoe UI" panose="020B0502040204020203" pitchFamily="34" charset="0"/>
            <a:cs typeface="Segoe UI" panose="020B0502040204020203" pitchFamily="34" charset="0"/>
          </a:endParaRPr>
        </a:p>
      </dsp:txBody>
      <dsp:txXfrm>
        <a:off x="7308342" y="976159"/>
        <a:ext cx="3203971" cy="32455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C6C99-04AA-4489-9D95-F544C58E1E3B}">
      <dsp:nvSpPr>
        <dsp:cNvPr id="0" name=""/>
        <dsp:cNvSpPr/>
      </dsp:nvSpPr>
      <dsp:spPr>
        <a:xfrm>
          <a:off x="3322" y="150307"/>
          <a:ext cx="3239532"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Segoe UI" panose="020B0502040204020203" pitchFamily="34" charset="0"/>
              <a:cs typeface="Segoe UI" panose="020B0502040204020203" pitchFamily="34" charset="0"/>
            </a:rPr>
            <a:t>Power</a:t>
          </a:r>
        </a:p>
      </dsp:txBody>
      <dsp:txXfrm>
        <a:off x="3322" y="150307"/>
        <a:ext cx="3239532" cy="489600"/>
      </dsp:txXfrm>
    </dsp:sp>
    <dsp:sp modelId="{55BC99BF-9CED-47F5-B6A7-51E252D8A6AB}">
      <dsp:nvSpPr>
        <dsp:cNvPr id="0" name=""/>
        <dsp:cNvSpPr/>
      </dsp:nvSpPr>
      <dsp:spPr>
        <a:xfrm>
          <a:off x="3322" y="639907"/>
          <a:ext cx="3239532" cy="356112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Ability to have access to and</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control resources, as well as</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decision-making. Can only</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exist in relation to other</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people. </a:t>
          </a:r>
        </a:p>
      </dsp:txBody>
      <dsp:txXfrm>
        <a:off x="3322" y="639907"/>
        <a:ext cx="3239532" cy="3561122"/>
      </dsp:txXfrm>
    </dsp:sp>
    <dsp:sp modelId="{B71270F8-2463-4DB6-8386-A35E5072D48F}">
      <dsp:nvSpPr>
        <dsp:cNvPr id="0" name=""/>
        <dsp:cNvSpPr/>
      </dsp:nvSpPr>
      <dsp:spPr>
        <a:xfrm>
          <a:off x="3696389" y="150307"/>
          <a:ext cx="3239532"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Segoe UI" panose="020B0502040204020203" pitchFamily="34" charset="0"/>
              <a:cs typeface="Segoe UI" panose="020B0502040204020203" pitchFamily="34" charset="0"/>
            </a:rPr>
            <a:t>Power</a:t>
          </a:r>
          <a:r>
            <a:rPr lang="en-US" sz="1800" b="1" kern="1200" dirty="0">
              <a:latin typeface="Segoe UI" panose="020B0502040204020203" pitchFamily="34" charset="0"/>
              <a:cs typeface="Segoe UI" panose="020B0502040204020203" pitchFamily="34" charset="0"/>
            </a:rPr>
            <a:t> </a:t>
          </a:r>
          <a:r>
            <a:rPr lang="en-US" sz="1800" b="0" kern="1200" dirty="0">
              <a:latin typeface="Segoe UI" panose="020B0502040204020203" pitchFamily="34" charset="0"/>
              <a:cs typeface="Segoe UI" panose="020B0502040204020203" pitchFamily="34" charset="0"/>
            </a:rPr>
            <a:t>Over</a:t>
          </a:r>
        </a:p>
      </dsp:txBody>
      <dsp:txXfrm>
        <a:off x="3696389" y="150307"/>
        <a:ext cx="3239532" cy="489600"/>
      </dsp:txXfrm>
    </dsp:sp>
    <dsp:sp modelId="{48184EBE-46E5-48E6-9EC5-9F6512E95643}">
      <dsp:nvSpPr>
        <dsp:cNvPr id="0" name=""/>
        <dsp:cNvSpPr/>
      </dsp:nvSpPr>
      <dsp:spPr>
        <a:xfrm>
          <a:off x="3696389" y="639907"/>
          <a:ext cx="3239532" cy="356112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To have control over</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resources, decision-making</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and to be able to impose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these on somebody or a</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situation. Often power over is</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used in a negative way and</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associated with corruption,</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discrimination and abuse.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When used negatively it means</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taking power from someone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else to dominate them. </a:t>
          </a:r>
        </a:p>
      </dsp:txBody>
      <dsp:txXfrm>
        <a:off x="3696389" y="639907"/>
        <a:ext cx="3239532" cy="3561122"/>
      </dsp:txXfrm>
    </dsp:sp>
    <dsp:sp modelId="{56074A68-8D3E-4087-BC55-15DCE251BA2A}">
      <dsp:nvSpPr>
        <dsp:cNvPr id="0" name=""/>
        <dsp:cNvSpPr/>
      </dsp:nvSpPr>
      <dsp:spPr>
        <a:xfrm>
          <a:off x="7389456" y="150307"/>
          <a:ext cx="3239532"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Segoe UI" panose="020B0502040204020203" pitchFamily="34" charset="0"/>
              <a:cs typeface="Segoe UI" panose="020B0502040204020203" pitchFamily="34" charset="0"/>
            </a:rPr>
            <a:t>Power With</a:t>
          </a:r>
        </a:p>
      </dsp:txBody>
      <dsp:txXfrm>
        <a:off x="7389456" y="150307"/>
        <a:ext cx="3239532" cy="489600"/>
      </dsp:txXfrm>
    </dsp:sp>
    <dsp:sp modelId="{BF3481E4-EF02-40A5-988E-782753463650}">
      <dsp:nvSpPr>
        <dsp:cNvPr id="0" name=""/>
        <dsp:cNvSpPr/>
      </dsp:nvSpPr>
      <dsp:spPr>
        <a:xfrm>
          <a:off x="7389456" y="639907"/>
          <a:ext cx="3239532" cy="356112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The ability to influence your</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own life by having the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knowledge, skills, money or</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even just the ability to</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convince yourself to think or do </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something. We all have</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the power to, even though at</a:t>
          </a:r>
        </a:p>
        <a:p>
          <a:pPr marL="171450" lvl="1" indent="-171450" algn="l" defTabSz="755650">
            <a:lnSpc>
              <a:spcPct val="90000"/>
            </a:lnSpc>
            <a:spcBef>
              <a:spcPct val="0"/>
            </a:spcBef>
            <a:spcAft>
              <a:spcPct val="15000"/>
            </a:spcAft>
            <a:buFontTx/>
            <a:buNone/>
          </a:pPr>
          <a:r>
            <a:rPr lang="en-US" sz="1700" kern="1200" dirty="0">
              <a:latin typeface="Segoe UI" panose="020B0502040204020203" pitchFamily="34" charset="0"/>
              <a:cs typeface="Segoe UI" panose="020B0502040204020203" pitchFamily="34" charset="0"/>
            </a:rPr>
            <a:t>times we cannot express it. </a:t>
          </a:r>
        </a:p>
      </dsp:txBody>
      <dsp:txXfrm>
        <a:off x="7389456" y="639907"/>
        <a:ext cx="3239532" cy="35611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C52B4-9803-429E-9A2A-071E14B8C807}">
      <dsp:nvSpPr>
        <dsp:cNvPr id="0" name=""/>
        <dsp:cNvSpPr/>
      </dsp:nvSpPr>
      <dsp:spPr>
        <a:xfrm>
          <a:off x="0" y="652000"/>
          <a:ext cx="7188200" cy="304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Segoe UI" panose="020B0502040204020203" pitchFamily="34" charset="0"/>
              <a:cs typeface="Segoe UI" panose="020B0502040204020203" pitchFamily="34" charset="0"/>
            </a:rPr>
            <a:t>Greta's mother calls JCCO and reports that her daughter has run away. The last place Greta was seen was a hotel party in the next town. The mother reports there are increased inconsistencies about her whereabouts, and concerns about a new “boyfriend” and travel which Greta could not afford.</a:t>
          </a:r>
        </a:p>
      </dsp:txBody>
      <dsp:txXfrm>
        <a:off x="148498" y="800498"/>
        <a:ext cx="6891204" cy="2745004"/>
      </dsp:txXfrm>
    </dsp:sp>
    <dsp:sp modelId="{634FF3D4-0018-4536-AA12-DE3B07F40A9F}">
      <dsp:nvSpPr>
        <dsp:cNvPr id="0" name=""/>
        <dsp:cNvSpPr/>
      </dsp:nvSpPr>
      <dsp:spPr>
        <a:xfrm>
          <a:off x="0" y="3881200"/>
          <a:ext cx="7188200" cy="12518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115888" lvl="0" indent="0" algn="l" defTabSz="1066800">
            <a:lnSpc>
              <a:spcPct val="90000"/>
            </a:lnSpc>
            <a:spcBef>
              <a:spcPct val="0"/>
            </a:spcBef>
            <a:spcAft>
              <a:spcPct val="35000"/>
            </a:spcAft>
            <a:buNone/>
          </a:pPr>
          <a:r>
            <a:rPr lang="en-US" sz="2400" kern="1200" dirty="0">
              <a:latin typeface="Segoe UI" panose="020B0502040204020203" pitchFamily="34" charset="0"/>
              <a:cs typeface="Segoe UI" panose="020B0502040204020203" pitchFamily="34" charset="0"/>
            </a:rPr>
            <a:t>After being brought in on probation violation, Greta is incarcerated. </a:t>
          </a:r>
        </a:p>
      </dsp:txBody>
      <dsp:txXfrm>
        <a:off x="61110" y="3942310"/>
        <a:ext cx="7065980" cy="11296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6AA23-D722-467B-8726-3C7926FFC72C}">
      <dsp:nvSpPr>
        <dsp:cNvPr id="0" name=""/>
        <dsp:cNvSpPr/>
      </dsp:nvSpPr>
      <dsp:spPr>
        <a:xfrm>
          <a:off x="0" y="16931"/>
          <a:ext cx="7188200" cy="1163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Segoe UI" panose="020B0502040204020203" pitchFamily="34" charset="0"/>
              <a:cs typeface="Segoe UI" panose="020B0502040204020203" pitchFamily="34" charset="0"/>
            </a:rPr>
            <a:t>York County reports to the Fugitive Task Force that Samuel has missed two weeks of appointments and is not returning calls or texts. They also report that his last drug test was “dirty.”</a:t>
          </a:r>
        </a:p>
      </dsp:txBody>
      <dsp:txXfrm>
        <a:off x="56809" y="73740"/>
        <a:ext cx="7074582" cy="1050112"/>
      </dsp:txXfrm>
    </dsp:sp>
    <dsp:sp modelId="{D2359543-E637-4046-ACBE-68E0DD7995A7}">
      <dsp:nvSpPr>
        <dsp:cNvPr id="0" name=""/>
        <dsp:cNvSpPr/>
      </dsp:nvSpPr>
      <dsp:spPr>
        <a:xfrm>
          <a:off x="0" y="1339061"/>
          <a:ext cx="7188200" cy="8828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inquiries were made with his employer, the employer reported that Samuel had missed a week of work without notification.</a:t>
          </a:r>
        </a:p>
      </dsp:txBody>
      <dsp:txXfrm>
        <a:off x="43099" y="1382160"/>
        <a:ext cx="7102002" cy="796688"/>
      </dsp:txXfrm>
    </dsp:sp>
    <dsp:sp modelId="{455089D5-1346-4CDF-9E0C-20FC5C45FF61}">
      <dsp:nvSpPr>
        <dsp:cNvPr id="0" name=""/>
        <dsp:cNvSpPr/>
      </dsp:nvSpPr>
      <dsp:spPr>
        <a:xfrm>
          <a:off x="0" y="2380347"/>
          <a:ext cx="7188200" cy="14376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The last time the probation officer saw Samuel was at a hotel close to the highway exit. The probation officer reported that she was concerned because there was a man in the room who said he was a relative but didn't appear to know Samuel.</a:t>
          </a:r>
        </a:p>
      </dsp:txBody>
      <dsp:txXfrm>
        <a:off x="70183" y="2450530"/>
        <a:ext cx="7047834" cy="1297330"/>
      </dsp:txXfrm>
    </dsp:sp>
    <dsp:sp modelId="{6584ADD6-985A-4AF8-BC14-0F4B9CF512B4}">
      <dsp:nvSpPr>
        <dsp:cNvPr id="0" name=""/>
        <dsp:cNvSpPr/>
      </dsp:nvSpPr>
      <dsp:spPr>
        <a:xfrm>
          <a:off x="0" y="3976444"/>
          <a:ext cx="7188200" cy="10345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When the FTF questions the hotel owner, the owner says there is a lot of late night activity in the room, with strangers coming and going, and the room is paid for in cash.</a:t>
          </a:r>
        </a:p>
      </dsp:txBody>
      <dsp:txXfrm>
        <a:off x="50500" y="4026944"/>
        <a:ext cx="7087200" cy="933507"/>
      </dsp:txXfrm>
    </dsp:sp>
    <dsp:sp modelId="{DBCB5F2B-3FA7-4230-85A8-67A84B7223E8}">
      <dsp:nvSpPr>
        <dsp:cNvPr id="0" name=""/>
        <dsp:cNvSpPr/>
      </dsp:nvSpPr>
      <dsp:spPr>
        <a:xfrm>
          <a:off x="0" y="5169351"/>
          <a:ext cx="7188200" cy="10113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Segoe UI" panose="020B0502040204020203" pitchFamily="34" charset="0"/>
              <a:ea typeface="+mn-ea"/>
              <a:cs typeface="Segoe UI" panose="020B0502040204020203" pitchFamily="34" charset="0"/>
            </a:rPr>
            <a:t>The Fugitive Task Force brings in Samuel, who is found with a large amount of drugs in his car, as he is about to cross state lines.</a:t>
          </a:r>
        </a:p>
      </dsp:txBody>
      <dsp:txXfrm>
        <a:off x="49368" y="5218719"/>
        <a:ext cx="7089464" cy="912579"/>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12885F-9B29-4B2F-BB28-45AF45FE68B9}"/>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378904EC-36FD-4F44-97E3-42D3A34334A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1661C461-B80C-41EE-B79F-AAF59CF1280F}" type="datetime1">
              <a:rPr lang="en-US"/>
              <a:pPr lvl="0"/>
              <a:t>1/29/2021</a:t>
            </a:fld>
            <a:endParaRPr lang="en-US" dirty="0"/>
          </a:p>
        </p:txBody>
      </p:sp>
      <p:sp>
        <p:nvSpPr>
          <p:cNvPr id="4" name="Slide Image Placeholder 3">
            <a:extLst>
              <a:ext uri="{FF2B5EF4-FFF2-40B4-BE49-F238E27FC236}">
                <a16:creationId xmlns:a16="http://schemas.microsoft.com/office/drawing/2014/main" id="{E743B5B1-CF2A-4A0E-AE63-FF3B6C89912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E7EE29C1-FA90-4F85-A8B1-952998117BEE}"/>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45882E5-6D0C-45A0-8F33-4D59A244FBCC}"/>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3B8AC6E7-BC25-4139-B0C5-D0D74BEB9E36}"/>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79FDC18A-74B7-4150-80BF-6308E3DC2A62}" type="slidenum">
              <a:t>‹#›</a:t>
            </a:fld>
            <a:endParaRPr lang="en-US" dirty="0"/>
          </a:p>
        </p:txBody>
      </p:sp>
    </p:spTree>
    <p:extLst>
      <p:ext uri="{BB962C8B-B14F-4D97-AF65-F5344CB8AC3E}">
        <p14:creationId xmlns:p14="http://schemas.microsoft.com/office/powerpoint/2010/main" val="196775093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325F9-BA0F-48E4-80DA-503F13C31AA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9F41100-5667-43FB-AF2E-91F47741ED9E}"/>
              </a:ext>
            </a:extLst>
          </p:cNvPr>
          <p:cNvSpPr txBox="1">
            <a:spLocks noGrp="1"/>
          </p:cNvSpPr>
          <p:nvPr>
            <p:ph type="body" sz="quarter" idx="1"/>
          </p:nvPr>
        </p:nvSpPr>
        <p:spPr/>
        <p:txBody>
          <a:bodyPr/>
          <a:lstStyle/>
          <a:p>
            <a:pPr lvl="0"/>
            <a:r>
              <a:rPr lang="en-US" dirty="0"/>
              <a:t>Introductions, housekeeping</a:t>
            </a:r>
          </a:p>
          <a:p>
            <a:pPr lvl="0"/>
            <a:endParaRPr lang="en-US" dirty="0"/>
          </a:p>
        </p:txBody>
      </p:sp>
      <p:sp>
        <p:nvSpPr>
          <p:cNvPr id="4" name="Slide Number Placeholder 3">
            <a:extLst>
              <a:ext uri="{FF2B5EF4-FFF2-40B4-BE49-F238E27FC236}">
                <a16:creationId xmlns:a16="http://schemas.microsoft.com/office/drawing/2014/main" id="{F206BD66-10DC-4B0E-996C-F60365BCD01B}"/>
              </a:ext>
            </a:extLst>
          </p:cNvPr>
          <p:cNvSpPr txBox="1">
            <a:spLocks noGrp="1"/>
          </p:cNvSpPr>
          <p:nvPr>
            <p:ph type="sldNum" sz="quarter" idx="8"/>
          </p:nvPr>
        </p:nvSpPr>
        <p:spPr/>
        <p:txBody>
          <a:bodyPr/>
          <a:lstStyle/>
          <a:p>
            <a:pPr lvl="0"/>
            <a:fld id="{E449F07A-7D59-424E-BE6E-5DF25E1BD20E}" type="slidenum">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Preface the scenarios by telling participants that these case studies will help guide the learning through the course of the training and will provide a practical context to what can sometimes seem theoretical. These case studies are all true, and combined from commonly seen experiences in Maine. They are also tailored to be specific to what your organization may see regarding potential human trafficking cases.</a:t>
            </a:r>
          </a:p>
          <a:p>
            <a:endParaRPr lang="en-US" dirty="0"/>
          </a:p>
          <a:p>
            <a:r>
              <a:rPr lang="en-US" dirty="0"/>
              <a:t>Review the cases out loud. It is also very help to have these printed out so that the participants can read along and refer back to them.</a:t>
            </a:r>
          </a:p>
        </p:txBody>
      </p:sp>
      <p:sp>
        <p:nvSpPr>
          <p:cNvPr id="4" name="Slide Number Placeholder 3"/>
          <p:cNvSpPr>
            <a:spLocks noGrp="1"/>
          </p:cNvSpPr>
          <p:nvPr>
            <p:ph type="sldNum" sz="quarter" idx="5"/>
          </p:nvPr>
        </p:nvSpPr>
        <p:spPr/>
        <p:txBody>
          <a:bodyPr/>
          <a:lstStyle/>
          <a:p>
            <a:pPr lvl="0"/>
            <a:fld id="{79FDC18A-74B7-4150-80BF-6308E3DC2A62}" type="slidenum">
              <a:rPr lang="en-US" smtClean="0"/>
              <a:t>11</a:t>
            </a:fld>
            <a:endParaRPr lang="en-US" dirty="0"/>
          </a:p>
        </p:txBody>
      </p:sp>
    </p:spTree>
    <p:extLst>
      <p:ext uri="{BB962C8B-B14F-4D97-AF65-F5344CB8AC3E}">
        <p14:creationId xmlns:p14="http://schemas.microsoft.com/office/powerpoint/2010/main" val="24926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t>Trafficking is often the consequence of other failed systems—whether related to foster care, child protection, immigration, or fair labor standards. What are some of the systems you can think of that may contribute to trafficking, or make folks more vulnerable to it? </a:t>
            </a:r>
          </a:p>
          <a:p>
            <a:pPr lvl="0"/>
            <a:br>
              <a:rPr lang="en-US" dirty="0"/>
            </a:br>
            <a:r>
              <a:rPr lang="en-US" dirty="0"/>
              <a:t>It is not a new crime, but one that is finally being addressed by social services, legal services, law enforcement and the general public. </a:t>
            </a:r>
          </a:p>
          <a:p>
            <a:pPr lvl="0"/>
            <a:endParaRPr lang="en-US" dirty="0"/>
          </a:p>
          <a:p>
            <a:pPr lvl="0"/>
            <a:r>
              <a:rPr lang="en-US" dirty="0"/>
              <a:t>A crime difficult to prosecute because victims don’t always realize they’ve experienced a crime and may avoid police for fear of incarceration or deportation.</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14</a:t>
            </a:fld>
            <a:endParaRPr lang="en-US" dirty="0"/>
          </a:p>
        </p:txBody>
      </p:sp>
    </p:spTree>
    <p:extLst>
      <p:ext uri="{BB962C8B-B14F-4D97-AF65-F5344CB8AC3E}">
        <p14:creationId xmlns:p14="http://schemas.microsoft.com/office/powerpoint/2010/main" val="2047431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D9F76-793F-4CF2-8121-B34419F2E55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92B48D5-AAF0-4CC3-915B-FA115AD7F301}"/>
              </a:ext>
            </a:extLst>
          </p:cNvPr>
          <p:cNvSpPr txBox="1">
            <a:spLocks noGrp="1"/>
          </p:cNvSpPr>
          <p:nvPr>
            <p:ph type="body" sz="quarter" idx="1"/>
          </p:nvPr>
        </p:nvSpPr>
        <p:spPr/>
        <p:txBody>
          <a:bodyPr/>
          <a:lstStyle/>
          <a:p>
            <a:pPr lvl="0"/>
            <a:r>
              <a:rPr lang="en-US" dirty="0">
                <a:solidFill>
                  <a:srgbClr val="FF0000"/>
                </a:solidFill>
              </a:rPr>
              <a:t>We have chosen to use the language of victim/survivors within this training because it more adequately illustrates the range of experiences, which may include current victimization, exit from a trafficking situation, and eventual healing and recovery from trauma – and individuals have the strength and skills to survive throughout this cycle. </a:t>
            </a:r>
          </a:p>
          <a:p>
            <a:pPr lvl="0"/>
            <a:endParaRPr lang="en-US" dirty="0">
              <a:solidFill>
                <a:srgbClr val="FF0000"/>
              </a:solidFill>
            </a:endParaRPr>
          </a:p>
          <a:p>
            <a:pPr lvl="0"/>
            <a:r>
              <a:rPr lang="en-US" dirty="0">
                <a:solidFill>
                  <a:srgbClr val="FF0000"/>
                </a:solidFill>
              </a:rPr>
              <a:t>It is always best when working with clients to use the language that they use to describe themselves. </a:t>
            </a:r>
          </a:p>
          <a:p>
            <a:pPr lvl="0"/>
            <a:endParaRPr lang="en-US" dirty="0">
              <a:solidFill>
                <a:srgbClr val="FF0000"/>
              </a:solidFill>
            </a:endParaRPr>
          </a:p>
          <a:p>
            <a:pPr lvl="0"/>
            <a:r>
              <a:rPr lang="en-US" dirty="0">
                <a:solidFill>
                  <a:srgbClr val="FF0000"/>
                </a:solidFill>
              </a:rPr>
              <a:t>We acknowledge that those within different roles and disciplines will use different terms: patient, client, witness, etc. </a:t>
            </a:r>
          </a:p>
          <a:p>
            <a:pPr lvl="0"/>
            <a:endParaRPr lang="en-US" dirty="0"/>
          </a:p>
        </p:txBody>
      </p:sp>
      <p:sp>
        <p:nvSpPr>
          <p:cNvPr id="4" name="Slide Number Placeholder 3">
            <a:extLst>
              <a:ext uri="{FF2B5EF4-FFF2-40B4-BE49-F238E27FC236}">
                <a16:creationId xmlns:a16="http://schemas.microsoft.com/office/drawing/2014/main" id="{9B3F5C5C-8CE1-4C0E-923E-2F5D55F958E5}"/>
              </a:ext>
            </a:extLst>
          </p:cNvPr>
          <p:cNvSpPr txBox="1">
            <a:spLocks noGrp="1"/>
          </p:cNvSpPr>
          <p:nvPr>
            <p:ph type="sldNum" sz="quarter" idx="8"/>
          </p:nvPr>
        </p:nvSpPr>
        <p:spPr/>
        <p:txBody>
          <a:bodyPr/>
          <a:lstStyle/>
          <a:p>
            <a:pPr lvl="0"/>
            <a:fld id="{915967CF-0016-4D18-9D09-3CF2B26EB80D}" type="slidenum">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B60F5-E7C5-4CB7-99EF-B257AF72100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6B65A3A-3D5F-4F9D-A001-7E9B6BCE6274}"/>
              </a:ext>
            </a:extLst>
          </p:cNvPr>
          <p:cNvSpPr txBox="1">
            <a:spLocks noGrp="1"/>
          </p:cNvSpPr>
          <p:nvPr>
            <p:ph type="body" sz="quarter" idx="1"/>
          </p:nvPr>
        </p:nvSpPr>
        <p:spPr/>
        <p:txBody>
          <a:bodyPr/>
          <a:lstStyle/>
          <a:p>
            <a:pPr lvl="0"/>
            <a:r>
              <a:rPr lang="en-US" i="1" dirty="0">
                <a:solidFill>
                  <a:srgbClr val="FF0000"/>
                </a:solidFill>
              </a:rPr>
              <a:t>Human trafficking is a violation of human rights. It is the illegal trade in human beings through recruitment or abduction, by means of force, fraud or coercion for the purposes of forced labor, debt bondage or sexual exploitation</a:t>
            </a:r>
          </a:p>
          <a:p>
            <a:pPr lvl="0"/>
            <a:endParaRPr lang="en-US" dirty="0"/>
          </a:p>
        </p:txBody>
      </p:sp>
      <p:sp>
        <p:nvSpPr>
          <p:cNvPr id="4" name="Slide Number Placeholder 3">
            <a:extLst>
              <a:ext uri="{FF2B5EF4-FFF2-40B4-BE49-F238E27FC236}">
                <a16:creationId xmlns:a16="http://schemas.microsoft.com/office/drawing/2014/main" id="{41D06E2F-03CA-4685-99C3-9F62D5545538}"/>
              </a:ext>
            </a:extLst>
          </p:cNvPr>
          <p:cNvSpPr txBox="1">
            <a:spLocks noGrp="1"/>
          </p:cNvSpPr>
          <p:nvPr>
            <p:ph type="sldNum" sz="quarter" idx="8"/>
          </p:nvPr>
        </p:nvSpPr>
        <p:spPr/>
        <p:txBody>
          <a:bodyPr/>
          <a:lstStyle/>
          <a:p>
            <a:pPr lvl="0"/>
            <a:fld id="{C5C189A2-C7AE-4168-9633-7026E6D3A3DA}" type="slidenum">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FD9CA-B44A-4723-9964-5DFF39B1C7F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9F90E01-C6BC-4CFE-9623-A7DA01367279}"/>
              </a:ext>
            </a:extLst>
          </p:cNvPr>
          <p:cNvSpPr txBox="1">
            <a:spLocks noGrp="1"/>
          </p:cNvSpPr>
          <p:nvPr>
            <p:ph type="body" sz="quarter" idx="1"/>
          </p:nvPr>
        </p:nvSpPr>
        <p:spPr/>
        <p:txBody>
          <a:bodyPr/>
          <a:lstStyle/>
          <a:p>
            <a:r>
              <a:rPr lang="en-US" dirty="0"/>
              <a:t>To describe this further, it can be helpful to use the Act-Means-Purpose model. </a:t>
            </a:r>
          </a:p>
          <a:p>
            <a:endParaRPr lang="en-US" dirty="0"/>
          </a:p>
          <a:p>
            <a:r>
              <a:rPr lang="en-US" dirty="0"/>
              <a:t>ACT: recruiting, harboring, transporting, providing, obtaining, or otherwise acquiring</a:t>
            </a:r>
          </a:p>
          <a:p>
            <a:r>
              <a:rPr lang="en-US" dirty="0"/>
              <a:t>MEANS: through force, fraud, coercion, any scheme plan or pattern to make a person fear for themselves or others; through the use of addiction, withholding documents, threatening family or individual, etc. </a:t>
            </a:r>
          </a:p>
          <a:p>
            <a:r>
              <a:rPr lang="en-US" dirty="0"/>
              <a:t>PURPOSE: for economic gain of the trafficker or third party through exploitation, servitude, peonage, debt bondage, slavery</a:t>
            </a:r>
          </a:p>
          <a:p>
            <a:endParaRPr lang="en-US" dirty="0"/>
          </a:p>
        </p:txBody>
      </p:sp>
      <p:sp>
        <p:nvSpPr>
          <p:cNvPr id="4" name="Slide Number Placeholder 3">
            <a:extLst>
              <a:ext uri="{FF2B5EF4-FFF2-40B4-BE49-F238E27FC236}">
                <a16:creationId xmlns:a16="http://schemas.microsoft.com/office/drawing/2014/main" id="{4FEE8917-276D-4676-8587-84C13D16A924}"/>
              </a:ext>
            </a:extLst>
          </p:cNvPr>
          <p:cNvSpPr txBox="1">
            <a:spLocks noGrp="1"/>
          </p:cNvSpPr>
          <p:nvPr>
            <p:ph type="sldNum" sz="quarter" idx="8"/>
          </p:nvPr>
        </p:nvSpPr>
        <p:spPr/>
        <p:txBody>
          <a:bodyPr/>
          <a:lstStyle/>
          <a:p>
            <a:pPr lvl="0"/>
            <a:fld id="{C78162C2-9247-4A35-A0CB-A2E9AE455D77}" type="slidenum">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FD9CA-B44A-4723-9964-5DFF39B1C7F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9F90E01-C6BC-4CFE-9623-A7DA01367279}"/>
              </a:ext>
            </a:extLst>
          </p:cNvPr>
          <p:cNvSpPr txBox="1">
            <a:spLocks noGrp="1"/>
          </p:cNvSpPr>
          <p:nvPr>
            <p:ph type="body" sz="quarter" idx="1"/>
          </p:nvPr>
        </p:nvSpPr>
        <p:spPr/>
        <p:txBody>
          <a:bodyPr/>
          <a:lstStyle/>
          <a:p>
            <a:r>
              <a:rPr lang="en-US" dirty="0"/>
              <a:t>Any minors engaged in commercial sex are victims of human trafficking under the federal definition, and no force, fraud, or coercion is necessary. </a:t>
            </a:r>
          </a:p>
          <a:p>
            <a:endParaRPr lang="en-US" dirty="0"/>
          </a:p>
        </p:txBody>
      </p:sp>
      <p:sp>
        <p:nvSpPr>
          <p:cNvPr id="4" name="Slide Number Placeholder 3">
            <a:extLst>
              <a:ext uri="{FF2B5EF4-FFF2-40B4-BE49-F238E27FC236}">
                <a16:creationId xmlns:a16="http://schemas.microsoft.com/office/drawing/2014/main" id="{4FEE8917-276D-4676-8587-84C13D16A924}"/>
              </a:ext>
            </a:extLst>
          </p:cNvPr>
          <p:cNvSpPr txBox="1">
            <a:spLocks noGrp="1"/>
          </p:cNvSpPr>
          <p:nvPr>
            <p:ph type="sldNum" sz="quarter" idx="8"/>
          </p:nvPr>
        </p:nvSpPr>
        <p:spPr/>
        <p:txBody>
          <a:bodyPr/>
          <a:lstStyle/>
          <a:p>
            <a:pPr lvl="0"/>
            <a:fld id="{C78162C2-9247-4A35-A0CB-A2E9AE455D77}" type="slidenum">
              <a:t>18</a:t>
            </a:fld>
            <a:endParaRPr lang="en-US" dirty="0"/>
          </a:p>
        </p:txBody>
      </p:sp>
    </p:spTree>
    <p:extLst>
      <p:ext uri="{BB962C8B-B14F-4D97-AF65-F5344CB8AC3E}">
        <p14:creationId xmlns:p14="http://schemas.microsoft.com/office/powerpoint/2010/main" val="2878369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8BF4B-0E7E-457F-B3AF-436241B3029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E220891-151A-46B7-AEC3-1545CDCD54DE}"/>
              </a:ext>
            </a:extLst>
          </p:cNvPr>
          <p:cNvSpPr txBox="1">
            <a:spLocks noGrp="1"/>
          </p:cNvSpPr>
          <p:nvPr>
            <p:ph type="body" sz="quarter" idx="1"/>
          </p:nvPr>
        </p:nvSpPr>
        <p:spPr/>
        <p:txBody>
          <a:bodyPr>
            <a:normAutofit/>
          </a:bodyPr>
          <a:lstStyle/>
          <a:p>
            <a:r>
              <a:rPr lang="en-US" dirty="0"/>
              <a:t>Do you see any common themes?</a:t>
            </a:r>
          </a:p>
          <a:p>
            <a:r>
              <a:rPr lang="en-US" dirty="0"/>
              <a:t>Anything surprise you?</a:t>
            </a:r>
          </a:p>
          <a:p>
            <a:endParaRPr lang="en-US" dirty="0"/>
          </a:p>
          <a:p>
            <a:r>
              <a:rPr lang="en-US" dirty="0"/>
              <a:t>Workers seen as replaceable </a:t>
            </a:r>
          </a:p>
          <a:p>
            <a:r>
              <a:rPr lang="en-US" dirty="0"/>
              <a:t>Industries where high demand for cheap goods/services</a:t>
            </a:r>
          </a:p>
          <a:p>
            <a:r>
              <a:rPr lang="en-US" dirty="0"/>
              <a:t>Low wage jobs</a:t>
            </a:r>
          </a:p>
          <a:p>
            <a:r>
              <a:rPr lang="en-US" dirty="0"/>
              <a:t>Fewer worker protections – underground economies and farms have fewer protections</a:t>
            </a:r>
          </a:p>
          <a:p>
            <a:r>
              <a:rPr lang="en-US" dirty="0"/>
              <a:t>Many are industries where there are layers of management/isolated</a:t>
            </a:r>
          </a:p>
          <a:p>
            <a:r>
              <a:rPr lang="en-US" dirty="0"/>
              <a:t>Essential work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D4CD8-9A76-4BDE-8689-5BE9C4E1F557}"/>
              </a:ext>
            </a:extLst>
          </p:cNvPr>
          <p:cNvSpPr>
            <a:spLocks noGrp="1" noRot="1" noChangeAspect="1"/>
          </p:cNvSpPr>
          <p:nvPr>
            <p:ph type="sldImg"/>
          </p:nvPr>
        </p:nvSpPr>
        <p:spPr>
          <a:xfrm>
            <a:off x="488950" y="700088"/>
            <a:ext cx="6213475" cy="3495675"/>
          </a:xfrm>
        </p:spPr>
      </p:sp>
      <p:sp>
        <p:nvSpPr>
          <p:cNvPr id="3" name="Notes Placeholder 2">
            <a:extLst>
              <a:ext uri="{FF2B5EF4-FFF2-40B4-BE49-F238E27FC236}">
                <a16:creationId xmlns:a16="http://schemas.microsoft.com/office/drawing/2014/main" id="{0438DA42-0694-4190-84F5-DFE369EBD00C}"/>
              </a:ext>
            </a:extLst>
          </p:cNvPr>
          <p:cNvSpPr txBox="1">
            <a:spLocks noGrp="1"/>
          </p:cNvSpPr>
          <p:nvPr>
            <p:ph type="body" sz="quarter" idx="1"/>
          </p:nvPr>
        </p:nvSpPr>
        <p:spPr/>
        <p:txBody>
          <a:bodyPr/>
          <a:lstStyle/>
          <a:p>
            <a:pPr lvl="0"/>
            <a:r>
              <a:rPr lang="en-US" b="1" dirty="0"/>
              <a:t>Recruitment </a:t>
            </a:r>
            <a:r>
              <a:rPr lang="en-US" dirty="0"/>
              <a:t>may appear as </a:t>
            </a:r>
          </a:p>
          <a:p>
            <a:pPr lvl="0"/>
            <a:r>
              <a:rPr lang="en-US" dirty="0"/>
              <a:t> - Force – physical threats or assault</a:t>
            </a:r>
          </a:p>
          <a:p>
            <a:pPr marL="171450" lvl="0" indent="-171450">
              <a:buSzPct val="100000"/>
              <a:buChar char="-"/>
            </a:pPr>
            <a:r>
              <a:rPr lang="en-US" dirty="0"/>
              <a:t>Bait and switch – fraudulent job opportunities, promises of a better life, debt bondage</a:t>
            </a:r>
          </a:p>
          <a:p>
            <a:pPr marL="171450" lvl="0" indent="-171450">
              <a:buSzPct val="100000"/>
              <a:buChar char="-"/>
            </a:pPr>
            <a:r>
              <a:rPr lang="en-US" dirty="0"/>
              <a:t>Manipulation – coercion, trickery, schemes, promises of love, preying on vulnerabilities</a:t>
            </a:r>
            <a:endParaRPr lang="en-US" b="1" dirty="0"/>
          </a:p>
          <a:p>
            <a:pPr lvl="0"/>
            <a:endParaRPr lang="en-US" b="1" dirty="0"/>
          </a:p>
          <a:p>
            <a:pPr lvl="0"/>
            <a:r>
              <a:rPr lang="en-US" b="1" dirty="0"/>
              <a:t>Conditioning</a:t>
            </a:r>
            <a:r>
              <a:rPr lang="en-US" dirty="0"/>
              <a:t> into trafficking may include: </a:t>
            </a:r>
          </a:p>
          <a:p>
            <a:pPr lvl="0"/>
            <a:r>
              <a:rPr lang="en-US" dirty="0"/>
              <a:t>Abuse including sexual and physical abuse, starvation, confinement</a:t>
            </a:r>
          </a:p>
          <a:p>
            <a:pPr lvl="0"/>
            <a:r>
              <a:rPr lang="en-US" dirty="0"/>
              <a:t>Emotional manipulation including threatening friends or family, shaming victim about informing family of activities </a:t>
            </a:r>
          </a:p>
          <a:p>
            <a:pPr lvl="0"/>
            <a:r>
              <a:rPr lang="en-US" dirty="0"/>
              <a:t>Other means of coercion including supplying or withholding basic needs or alcohol, prescription or illicit drugs</a:t>
            </a:r>
          </a:p>
          <a:p>
            <a:pPr lvl="0"/>
            <a:endParaRPr lang="en-US" dirty="0"/>
          </a:p>
          <a:p>
            <a:pPr lvl="0"/>
            <a:r>
              <a:rPr lang="en-US" dirty="0">
                <a:solidFill>
                  <a:srgbClr val="333333"/>
                </a:solidFill>
                <a:latin typeface="Segoe UI" pitchFamily="34"/>
                <a:cs typeface="Segoe UI" pitchFamily="34"/>
              </a:rPr>
              <a:t>1. "Fact Sheet: Sex Trafficking." </a:t>
            </a:r>
            <a:r>
              <a:rPr lang="en-US" i="1" dirty="0">
                <a:solidFill>
                  <a:srgbClr val="333333"/>
                </a:solidFill>
                <a:latin typeface="Segoe UI" pitchFamily="34"/>
                <a:cs typeface="Segoe UI" pitchFamily="34"/>
              </a:rPr>
              <a:t>Office of Refugee Resettlement</a:t>
            </a:r>
            <a:r>
              <a:rPr lang="en-US" dirty="0">
                <a:solidFill>
                  <a:srgbClr val="333333"/>
                </a:solidFill>
                <a:latin typeface="Segoe UI" pitchFamily="34"/>
                <a:cs typeface="Segoe UI" pitchFamily="34"/>
              </a:rPr>
              <a:t>. Web.</a:t>
            </a:r>
            <a:endParaRPr lang="en-US" dirty="0">
              <a:latin typeface="Segoe UI" pitchFamily="34"/>
              <a:cs typeface="Segoe UI" pitchFamily="34"/>
            </a:endParaRPr>
          </a:p>
          <a:p>
            <a:pPr lvl="0"/>
            <a:endParaRPr lang="en-US" dirty="0"/>
          </a:p>
          <a:p>
            <a:pPr lvl="0" defTabSz="462229"/>
            <a:endParaRPr lang="en-US" i="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4338A-4B5F-4158-BE64-615BC5353A7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BE51436-B447-4B5F-AD59-82D421D1028F}"/>
              </a:ext>
            </a:extLst>
          </p:cNvPr>
          <p:cNvSpPr txBox="1">
            <a:spLocks noGrp="1"/>
          </p:cNvSpPr>
          <p:nvPr>
            <p:ph type="body" sz="quarter" idx="1"/>
          </p:nvPr>
        </p:nvSpPr>
        <p:spPr/>
        <p:txBody>
          <a:bodyPr>
            <a:normAutofit/>
          </a:bodyPr>
          <a:lstStyle/>
          <a:p>
            <a:pPr lvl="0"/>
            <a:r>
              <a:rPr lang="en-US" dirty="0"/>
              <a:t>These are the reported means of force, fraud, or coercion from Preble Street ATS clients, </a:t>
            </a:r>
          </a:p>
          <a:p>
            <a:pPr lvl="0"/>
            <a:endParaRPr lang="en-US" dirty="0"/>
          </a:p>
          <a:p>
            <a:pPr lvl="0"/>
            <a:r>
              <a:rPr lang="en-US" dirty="0"/>
              <a:t>last updated autumn/winter 2018</a:t>
            </a:r>
          </a:p>
        </p:txBody>
      </p:sp>
      <p:sp>
        <p:nvSpPr>
          <p:cNvPr id="4" name="Slide Number Placeholder 3">
            <a:extLst>
              <a:ext uri="{FF2B5EF4-FFF2-40B4-BE49-F238E27FC236}">
                <a16:creationId xmlns:a16="http://schemas.microsoft.com/office/drawing/2014/main" id="{DFF82D43-969F-458D-BF4E-D48B59A273DA}"/>
              </a:ext>
            </a:extLst>
          </p:cNvPr>
          <p:cNvSpPr txBox="1">
            <a:spLocks noGrp="1"/>
          </p:cNvSpPr>
          <p:nvPr>
            <p:ph type="sldNum" sz="quarter" idx="8"/>
          </p:nvPr>
        </p:nvSpPr>
        <p:spPr/>
        <p:txBody>
          <a:bodyPr/>
          <a:lstStyle/>
          <a:p>
            <a:pPr lvl="0"/>
            <a:fld id="{373C1745-E6F2-4524-8580-EF17569C5998}" type="slidenum">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Before the training starts, tape three large pieces of papers around the room, thereby creating a “station”. Each station should have the name of one of the case studies on the top of the paper. Each station should have a tape dispenser and a set of vulnerability cards. </a:t>
            </a:r>
          </a:p>
          <a:p>
            <a:endParaRPr lang="en-US" dirty="0"/>
          </a:p>
          <a:p>
            <a:pPr marL="228600" indent="-228600">
              <a:buAutoNum type="arabicPeriod"/>
            </a:pPr>
            <a:r>
              <a:rPr lang="en-US" dirty="0"/>
              <a:t>Have the group distribute themselves evenly around the room, so that each station has an even number of people.</a:t>
            </a:r>
          </a:p>
          <a:p>
            <a:pPr marL="228600" indent="-228600">
              <a:buAutoNum type="arabicPeriod"/>
            </a:pPr>
            <a:r>
              <a:rPr lang="en-US" dirty="0"/>
              <a:t>Ask the group to review the case study named on the paper and identify potential vulnerabilities that study exhibits.</a:t>
            </a:r>
          </a:p>
          <a:p>
            <a:pPr marL="228600" indent="-228600">
              <a:buAutoNum type="arabicPeriod"/>
            </a:pPr>
            <a:r>
              <a:rPr lang="en-US" dirty="0"/>
              <a:t>Once they have identified the vulnerability, the group should tape the card to the paper.</a:t>
            </a:r>
          </a:p>
          <a:p>
            <a:pPr marL="228600" indent="-228600">
              <a:buAutoNum type="arabicPeriod"/>
            </a:pPr>
            <a:r>
              <a:rPr lang="en-US" dirty="0"/>
              <a:t>Review as a large group each station and why they chose those vulnerabilities.</a:t>
            </a:r>
          </a:p>
          <a:p>
            <a:pPr marL="228600" indent="-228600">
              <a:buAutoNum type="arabicPeriod"/>
            </a:pPr>
            <a:r>
              <a:rPr lang="en-US" dirty="0"/>
              <a:t>Be sure to point out that some of the vulnerabilities are interpersonal and some are systematic. What might that mean for the person and for the participants? (If possible, print out the systematic and interpersonal vulnerabilities on different colored paper.)</a:t>
            </a:r>
          </a:p>
          <a:p>
            <a:pPr marL="228600" indent="-228600">
              <a:buAutoNum type="arabicPeriod"/>
            </a:pPr>
            <a:r>
              <a:rPr lang="en-US" dirty="0"/>
              <a:t>Also be sure to point out that the primary vulnerability to trafficking is childhood trauma, and that it is a rare occurrence if a victim of trafficking did not experience some form of childhood trauma.</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lvl="0"/>
            <a:fld id="{79FDC18A-74B7-4150-80BF-6308E3DC2A62}" type="slidenum">
              <a:rPr lang="en-US" smtClean="0"/>
              <a:t>24</a:t>
            </a:fld>
            <a:endParaRPr lang="en-US" dirty="0"/>
          </a:p>
        </p:txBody>
      </p:sp>
    </p:spTree>
    <p:extLst>
      <p:ext uri="{BB962C8B-B14F-4D97-AF65-F5344CB8AC3E}">
        <p14:creationId xmlns:p14="http://schemas.microsoft.com/office/powerpoint/2010/main" val="298526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solidFill>
                  <a:srgbClr val="FF0000"/>
                </a:solidFill>
              </a:rPr>
              <a:t>We have chosen to use the language of victim/survivors within this training because it more adequately illustrates the range of experiences, which may include current victimization, exit from a trafficking situation, and eventual healing and recovery from trauma – and individuals have the strength and skills to survive throughout this cycle. </a:t>
            </a:r>
          </a:p>
          <a:p>
            <a:pPr lvl="0"/>
            <a:endParaRPr lang="en-US" dirty="0">
              <a:solidFill>
                <a:srgbClr val="FF0000"/>
              </a:solidFill>
            </a:endParaRPr>
          </a:p>
          <a:p>
            <a:pPr lvl="0"/>
            <a:r>
              <a:rPr lang="en-US" dirty="0">
                <a:solidFill>
                  <a:srgbClr val="FF0000"/>
                </a:solidFill>
              </a:rPr>
              <a:t>It is always best when working with clients to use the language that they use to describe themselves. </a:t>
            </a:r>
          </a:p>
          <a:p>
            <a:pPr lvl="0"/>
            <a:endParaRPr lang="en-US" dirty="0">
              <a:solidFill>
                <a:srgbClr val="FF0000"/>
              </a:solidFill>
            </a:endParaRPr>
          </a:p>
          <a:p>
            <a:pPr lvl="0"/>
            <a:r>
              <a:rPr lang="en-US" dirty="0">
                <a:solidFill>
                  <a:srgbClr val="FF0000"/>
                </a:solidFill>
              </a:rPr>
              <a:t>We acknowledge that those within different roles and disciplines will use different terms: patient, client, witness, etc. </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2</a:t>
            </a:fld>
            <a:endParaRPr lang="en-US" dirty="0"/>
          </a:p>
        </p:txBody>
      </p:sp>
    </p:spTree>
    <p:extLst>
      <p:ext uri="{BB962C8B-B14F-4D97-AF65-F5344CB8AC3E}">
        <p14:creationId xmlns:p14="http://schemas.microsoft.com/office/powerpoint/2010/main" val="26717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79FDC18A-74B7-4150-80BF-6308E3DC2A62}" type="slidenum">
              <a:rPr lang="en-US" smtClean="0"/>
              <a:t>25</a:t>
            </a:fld>
            <a:endParaRPr lang="en-US" dirty="0"/>
          </a:p>
        </p:txBody>
      </p:sp>
    </p:spTree>
    <p:extLst>
      <p:ext uri="{BB962C8B-B14F-4D97-AF65-F5344CB8AC3E}">
        <p14:creationId xmlns:p14="http://schemas.microsoft.com/office/powerpoint/2010/main" val="920792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00F18-8994-453D-97A2-8EFA202C751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2DEC674-E386-4231-97BC-7B009302FDA1}"/>
              </a:ext>
            </a:extLst>
          </p:cNvPr>
          <p:cNvSpPr txBox="1">
            <a:spLocks noGrp="1"/>
          </p:cNvSpPr>
          <p:nvPr>
            <p:ph type="body" sz="quarter" idx="1"/>
          </p:nvPr>
        </p:nvSpPr>
        <p:spPr/>
        <p:txBody>
          <a:bodyPr/>
          <a:lstStyle/>
          <a:p>
            <a:pPr lvl="0"/>
            <a:r>
              <a:rPr lang="en-US" dirty="0"/>
              <a:t>Maine providers have worked as a team to create a statewide Human Trafficking Screening Tool. This guide has all of the indicators above, as well as all of the assessment questions. </a:t>
            </a:r>
          </a:p>
          <a:p>
            <a:pPr lvl="0"/>
            <a:endParaRPr lang="en-US" dirty="0"/>
          </a:p>
          <a:p>
            <a:pPr lvl="0"/>
            <a:r>
              <a:rPr lang="en-US" dirty="0"/>
              <a:t>This tool can be used in a variety of contexts for both sex and labor trafficking to determine next steps. </a:t>
            </a:r>
          </a:p>
          <a:p>
            <a:pPr lvl="0"/>
            <a:endParaRPr lang="en-US" dirty="0"/>
          </a:p>
          <a:p>
            <a:pPr lvl="0"/>
            <a:r>
              <a:rPr lang="en-US" dirty="0"/>
              <a:t>Note: this is a place to intro the concept that individuals and agencies should start to consider whether their internal policies and protocols will match with these systems. Assessment is based on role in the system, and that’s where we should start. This screening tool can be a support to that effort. </a:t>
            </a:r>
          </a:p>
          <a:p>
            <a:pPr lvl="0"/>
            <a:endParaRPr lang="en-US" dirty="0"/>
          </a:p>
          <a:p>
            <a:pPr lvl="0"/>
            <a:endParaRPr lang="en-US" dirty="0"/>
          </a:p>
          <a:p>
            <a:pPr lvl="0"/>
            <a:endParaRPr lang="en-US" dirty="0"/>
          </a:p>
        </p:txBody>
      </p:sp>
      <p:sp>
        <p:nvSpPr>
          <p:cNvPr id="4" name="Slide Number Placeholder 3">
            <a:extLst>
              <a:ext uri="{FF2B5EF4-FFF2-40B4-BE49-F238E27FC236}">
                <a16:creationId xmlns:a16="http://schemas.microsoft.com/office/drawing/2014/main" id="{BE0FFCED-FD2D-4573-BA90-7611BF6A7BB3}"/>
              </a:ext>
            </a:extLst>
          </p:cNvPr>
          <p:cNvSpPr txBox="1">
            <a:spLocks noGrp="1"/>
          </p:cNvSpPr>
          <p:nvPr>
            <p:ph type="sldNum" sz="quarter" idx="8"/>
          </p:nvPr>
        </p:nvSpPr>
        <p:spPr/>
        <p:txBody>
          <a:bodyPr/>
          <a:lstStyle/>
          <a:p>
            <a:pPr lvl="0"/>
            <a:fld id="{E416231A-FDF2-4BFD-86C1-E2769B464F78}" type="slidenum">
              <a:t>30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t>“Aggravated Sex Trafficking” occurs if a person knowingly promotes prostitution:</a:t>
            </a:r>
          </a:p>
          <a:p>
            <a:pPr lvl="1"/>
            <a:r>
              <a:rPr lang="en-US" dirty="0"/>
              <a:t>By “compelling” a person to enter into, engage in, or remain in prostitution</a:t>
            </a:r>
          </a:p>
          <a:p>
            <a:pPr lvl="1"/>
            <a:r>
              <a:rPr lang="en-US" dirty="0"/>
              <a:t>This includes any individuals who are under 18 or who suffer from a ‘mental disability’</a:t>
            </a:r>
          </a:p>
          <a:p>
            <a:r>
              <a:rPr lang="en-US" dirty="0"/>
              <a:t>Kidnapping and Criminal Restraint" occurs if a person knowingly:</a:t>
            </a:r>
          </a:p>
          <a:p>
            <a:pPr lvl="1"/>
            <a:r>
              <a:rPr lang="en-US" dirty="0"/>
              <a:t>Restrains a person, holds immigration documents, or makes an individual believe they will suffer harm if they do not perform labor</a:t>
            </a:r>
          </a:p>
          <a:p>
            <a:r>
              <a:rPr lang="en-US" dirty="0"/>
              <a:t>Criminal Forced Labor and Aggravated Forced Labor involves: </a:t>
            </a:r>
          </a:p>
          <a:p>
            <a:r>
              <a:rPr lang="en-US" dirty="0"/>
              <a:t>	The offenses would be Class C and Class B crimes, punishable by up to 5 and 10 years in prison, respectively.</a:t>
            </a:r>
          </a:p>
          <a:p>
            <a:endParaRPr lang="en-US" dirty="0"/>
          </a:p>
          <a:p>
            <a:r>
              <a:rPr lang="en-US" dirty="0"/>
              <a:t>Affirmative Defense: </a:t>
            </a:r>
          </a:p>
          <a:p>
            <a:r>
              <a:rPr lang="en-US" dirty="0"/>
              <a:t>- There is an ‘affirmative defense’ against being charged with set trafficking, aggravated sex trafficking, or labor trafficking. This means that if individuals appear to be engaging in these crimes as offenders, if they can demonstrate they are actually victims, they have more protection. </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32</a:t>
            </a:fld>
            <a:endParaRPr lang="en-US" dirty="0"/>
          </a:p>
        </p:txBody>
      </p:sp>
    </p:spTree>
    <p:extLst>
      <p:ext uri="{BB962C8B-B14F-4D97-AF65-F5344CB8AC3E}">
        <p14:creationId xmlns:p14="http://schemas.microsoft.com/office/powerpoint/2010/main" val="267711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48891-767B-4978-B879-F0DA9B688F0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526BA9-E656-4088-AD71-E7477C6A3A99}"/>
              </a:ext>
            </a:extLst>
          </p:cNvPr>
          <p:cNvSpPr txBox="1">
            <a:spLocks noGrp="1"/>
          </p:cNvSpPr>
          <p:nvPr>
            <p:ph type="body" sz="quarter" idx="1"/>
          </p:nvPr>
        </p:nvSpPr>
        <p:spPr/>
        <p:txBody>
          <a:bodyPr>
            <a:normAutofit/>
          </a:bodyPr>
          <a:lstStyle/>
          <a:p>
            <a:pPr lvl="0"/>
            <a:endParaRPr lang="en-US" dirty="0"/>
          </a:p>
          <a:p>
            <a:pPr lvl="0"/>
            <a:br>
              <a:rPr lang="en-US" dirty="0"/>
            </a:br>
            <a:r>
              <a:rPr lang="en-US" dirty="0"/>
              <a:t>Only started tracking this in July 2017</a:t>
            </a:r>
          </a:p>
        </p:txBody>
      </p:sp>
      <p:sp>
        <p:nvSpPr>
          <p:cNvPr id="4" name="Slide Number Placeholder 3">
            <a:extLst>
              <a:ext uri="{FF2B5EF4-FFF2-40B4-BE49-F238E27FC236}">
                <a16:creationId xmlns:a16="http://schemas.microsoft.com/office/drawing/2014/main" id="{14906D84-3D98-41A6-8617-4C788DB3BB26}"/>
              </a:ext>
            </a:extLst>
          </p:cNvPr>
          <p:cNvSpPr txBox="1">
            <a:spLocks noGrp="1"/>
          </p:cNvSpPr>
          <p:nvPr>
            <p:ph type="sldNum" sz="quarter" idx="8"/>
          </p:nvPr>
        </p:nvSpPr>
        <p:spPr/>
        <p:txBody>
          <a:bodyPr/>
          <a:lstStyle/>
          <a:p>
            <a:pPr lvl="0"/>
            <a:fld id="{96615741-9E01-477C-8CE8-6544504BFB2C}" type="slidenum">
              <a:t>35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0AE81-5DBA-46C1-8E8E-C7E6C71545A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C033748-AC33-439C-BA40-244F48D1F64B}"/>
              </a:ext>
            </a:extLst>
          </p:cNvPr>
          <p:cNvSpPr txBox="1">
            <a:spLocks noGrp="1"/>
          </p:cNvSpPr>
          <p:nvPr>
            <p:ph type="body" sz="quarter"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C999CE-4FD7-461F-B119-F89DE7CEF269}" type="slidenum">
              <a:rPr lang="en-US" smtClean="0"/>
              <a:t>39</a:t>
            </a:fld>
            <a:endParaRPr lang="en-US"/>
          </a:p>
        </p:txBody>
      </p:sp>
    </p:spTree>
    <p:extLst>
      <p:ext uri="{BB962C8B-B14F-4D97-AF65-F5344CB8AC3E}">
        <p14:creationId xmlns:p14="http://schemas.microsoft.com/office/powerpoint/2010/main" val="3133014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2">
            <a:extLst>
              <a:ext uri="{FF2B5EF4-FFF2-40B4-BE49-F238E27FC236}">
                <a16:creationId xmlns:a16="http://schemas.microsoft.com/office/drawing/2014/main" id="{ACF8B10F-7450-487E-BA09-62819E59158A}"/>
              </a:ext>
            </a:extLst>
          </p:cNvPr>
          <p:cNvSpPr>
            <a:spLocks noGrp="1" noRot="1" noChangeAspect="1"/>
          </p:cNvSpPr>
          <p:nvPr>
            <p:ph type="sldImg"/>
          </p:nvPr>
        </p:nvSpPr>
        <p:spPr>
          <a:xfrm>
            <a:off x="407988" y="698500"/>
            <a:ext cx="6207125" cy="3490913"/>
          </a:xfrm>
        </p:spPr>
      </p:sp>
      <p:sp>
        <p:nvSpPr>
          <p:cNvPr id="3" name="Shape 143">
            <a:extLst>
              <a:ext uri="{FF2B5EF4-FFF2-40B4-BE49-F238E27FC236}">
                <a16:creationId xmlns:a16="http://schemas.microsoft.com/office/drawing/2014/main" id="{91FD6052-0E53-4979-BDC6-2A02978CE573}"/>
              </a:ext>
            </a:extLst>
          </p:cNvPr>
          <p:cNvSpPr txBox="1">
            <a:spLocks noGrp="1"/>
          </p:cNvSpPr>
          <p:nvPr>
            <p:ph type="body" sz="quarter" idx="1"/>
          </p:nvPr>
        </p:nvSpPr>
        <p:spPr/>
        <p:txBody>
          <a:bodyPr/>
          <a:lstStyle/>
          <a:p>
            <a:pPr lvl="0" defTabSz="924458"/>
            <a:r>
              <a:rPr lang="en-US" sz="1400" dirty="0"/>
              <a:t>https://www.youtube.com/watch?v=NxBilNt-PiU</a:t>
            </a:r>
          </a:p>
          <a:p>
            <a:pPr lvl="0"/>
            <a:endParaRPr lang="en-US" sz="1400" dirty="0"/>
          </a:p>
          <a:p>
            <a:pPr lvl="0"/>
            <a:endParaRPr lang="en-US" sz="1400" dirty="0"/>
          </a:p>
          <a:p>
            <a:pPr lvl="0"/>
            <a:r>
              <a:rPr lang="en-US" sz="1400" dirty="0"/>
              <a:t>Let participants know that hearing voices of actual survivors is a crucial part of understanding the issue. Following the video, ask if folks have any thoughts or questions to debrief.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b="1" dirty="0"/>
              <a:t>Referral from law enforcement </a:t>
            </a:r>
            <a:r>
              <a:rPr lang="en-US" dirty="0"/>
              <a:t>or community partner with suspicion of trafficking</a:t>
            </a:r>
          </a:p>
          <a:p>
            <a:pPr lvl="0"/>
            <a:r>
              <a:rPr lang="en-US" dirty="0"/>
              <a:t>No access to </a:t>
            </a:r>
            <a:r>
              <a:rPr lang="en-US" b="1" dirty="0"/>
              <a:t>personal identification</a:t>
            </a:r>
            <a:r>
              <a:rPr lang="en-US" dirty="0"/>
              <a:t>, especially passports for foreign nationals</a:t>
            </a:r>
          </a:p>
          <a:p>
            <a:pPr lvl="0"/>
            <a:r>
              <a:rPr lang="en-US" dirty="0"/>
              <a:t>Mentions of </a:t>
            </a:r>
            <a:r>
              <a:rPr lang="en-US" b="1" dirty="0"/>
              <a:t>quota or debt </a:t>
            </a:r>
            <a:r>
              <a:rPr lang="en-US" dirty="0"/>
              <a:t>in reference to employer/family member/partner.</a:t>
            </a:r>
          </a:p>
          <a:p>
            <a:pPr lvl="0"/>
            <a:r>
              <a:rPr lang="en-US" b="1" dirty="0"/>
              <a:t>Travel across state lines </a:t>
            </a:r>
            <a:r>
              <a:rPr lang="en-US" dirty="0"/>
              <a:t>(without known resources to do so)</a:t>
            </a:r>
          </a:p>
          <a:p>
            <a:pPr lvl="0"/>
            <a:r>
              <a:rPr lang="en-US" b="1" dirty="0"/>
              <a:t>Frequenting hotels </a:t>
            </a:r>
            <a:r>
              <a:rPr lang="en-US" dirty="0"/>
              <a:t>or areas known for criminal activities</a:t>
            </a:r>
          </a:p>
          <a:p>
            <a:pPr lvl="0"/>
            <a:r>
              <a:rPr lang="en-US" b="1" dirty="0"/>
              <a:t>Unexplained physical injuries </a:t>
            </a:r>
            <a:r>
              <a:rPr lang="en-US" dirty="0"/>
              <a:t>or signs of untreated illness of disease</a:t>
            </a:r>
          </a:p>
          <a:p>
            <a:pPr lvl="0"/>
            <a:r>
              <a:rPr lang="en-US" b="1" dirty="0"/>
              <a:t>Disconnected</a:t>
            </a:r>
            <a:r>
              <a:rPr lang="en-US" dirty="0"/>
              <a:t> or cut off from any family or support system</a:t>
            </a:r>
          </a:p>
          <a:p>
            <a:pPr lvl="0"/>
            <a:r>
              <a:rPr lang="en-US" dirty="0"/>
              <a:t>Works </a:t>
            </a:r>
            <a:r>
              <a:rPr lang="en-US" b="1" dirty="0"/>
              <a:t>excessively long hours </a:t>
            </a:r>
            <a:r>
              <a:rPr lang="en-US" dirty="0"/>
              <a:t>or unusual hours and is unpaid, paid very little or paid only through tips</a:t>
            </a:r>
          </a:p>
          <a:p>
            <a:pPr lvl="0"/>
            <a:r>
              <a:rPr lang="en-US" b="1" dirty="0"/>
              <a:t>Cannot identify address </a:t>
            </a:r>
            <a:r>
              <a:rPr lang="en-US" dirty="0"/>
              <a:t>or residence</a:t>
            </a:r>
          </a:p>
          <a:p>
            <a:pPr lvl="0"/>
            <a:r>
              <a:rPr lang="en-US" b="1" dirty="0"/>
              <a:t>Not allowed to speak for themselves</a:t>
            </a:r>
            <a:r>
              <a:rPr lang="en-US" dirty="0"/>
              <a:t>—a 3rd party speaks or translates for them</a:t>
            </a:r>
          </a:p>
          <a:p>
            <a:pPr lvl="0"/>
            <a:r>
              <a:rPr lang="en-US" b="1" dirty="0"/>
              <a:t>Untreated mental health and medical needs </a:t>
            </a:r>
            <a:r>
              <a:rPr lang="en-US" dirty="0"/>
              <a:t>(including STIs and a history of pregnancies)</a:t>
            </a:r>
          </a:p>
          <a:p>
            <a:pPr lvl="0"/>
            <a:r>
              <a:rPr lang="en-US" dirty="0"/>
              <a:t>Evidence of </a:t>
            </a:r>
            <a:r>
              <a:rPr lang="en-US" b="1" dirty="0"/>
              <a:t>a controlling, abusive or dominating employer</a:t>
            </a:r>
            <a:r>
              <a:rPr lang="en-US" dirty="0"/>
              <a:t>, partner or older adult</a:t>
            </a:r>
          </a:p>
          <a:p>
            <a:pPr lvl="0"/>
            <a:endParaRPr lang="en-US" dirty="0"/>
          </a:p>
          <a:p>
            <a:pPr lvl="0"/>
            <a:r>
              <a:rPr lang="en-US" b="1" dirty="0"/>
              <a:t>PHYSICAL</a:t>
            </a:r>
          </a:p>
          <a:p>
            <a:pPr lvl="0"/>
            <a:r>
              <a:rPr lang="en-US" dirty="0"/>
              <a:t>Physical injuries (broken bones, concussions, burns, vaginal/anal tearings)</a:t>
            </a:r>
          </a:p>
          <a:p>
            <a:pPr lvl="0"/>
            <a:r>
              <a:rPr lang="en-US" dirty="0"/>
              <a:t>Traumatic brain injury (TBI) resulting in</a:t>
            </a:r>
            <a:br>
              <a:rPr lang="en-US" dirty="0"/>
            </a:br>
            <a:r>
              <a:rPr lang="en-US" dirty="0"/>
              <a:t>memory loss, dizziness, headaches, numbness </a:t>
            </a:r>
          </a:p>
          <a:p>
            <a:pPr lvl="0"/>
            <a:r>
              <a:rPr lang="en-US" dirty="0"/>
              <a:t>STIs/STDs</a:t>
            </a:r>
          </a:p>
          <a:p>
            <a:pPr lvl="0"/>
            <a:r>
              <a:rPr lang="en-US" dirty="0"/>
              <a:t>Sterility, miscarriages, menstrual problems </a:t>
            </a:r>
          </a:p>
          <a:p>
            <a:pPr lvl="0"/>
            <a:r>
              <a:rPr lang="en-US" dirty="0"/>
              <a:t>Forced or coerced abortions</a:t>
            </a:r>
          </a:p>
          <a:p>
            <a:pPr lvl="0"/>
            <a:endParaRPr lang="en-US" b="1" dirty="0"/>
          </a:p>
          <a:p>
            <a:pPr lvl="0"/>
            <a:r>
              <a:rPr lang="en-US" b="1" dirty="0"/>
              <a:t>PSYCHOLOGICAL</a:t>
            </a:r>
          </a:p>
          <a:p>
            <a:pPr lvl="0"/>
            <a:r>
              <a:rPr lang="en-US" dirty="0"/>
              <a:t>Mind/body separation/disassociated ego states</a:t>
            </a:r>
          </a:p>
          <a:p>
            <a:pPr lvl="0"/>
            <a:r>
              <a:rPr lang="en-US" dirty="0"/>
              <a:t>Fear, hypervigilance</a:t>
            </a:r>
          </a:p>
          <a:p>
            <a:pPr lvl="0"/>
            <a:r>
              <a:rPr lang="en-US" dirty="0"/>
              <a:t>Distrust</a:t>
            </a:r>
          </a:p>
          <a:p>
            <a:pPr lvl="0"/>
            <a:r>
              <a:rPr lang="en-US" dirty="0"/>
              <a:t>Self-hatred </a:t>
            </a:r>
          </a:p>
          <a:p>
            <a:pPr lvl="0"/>
            <a:r>
              <a:rPr lang="en-US" dirty="0"/>
              <a:t>Suicide and suicidal thoughts</a:t>
            </a:r>
          </a:p>
          <a:p>
            <a:pPr lvl="0"/>
            <a:r>
              <a:rPr lang="en-US" dirty="0"/>
              <a:t>PTSD and other trauma-related symptoms</a:t>
            </a:r>
          </a:p>
          <a:p>
            <a:pPr lvl="0"/>
            <a:r>
              <a:rPr lang="en-US" dirty="0"/>
              <a:t>Traumatic bonding </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47</a:t>
            </a:fld>
            <a:endParaRPr lang="en-US" dirty="0"/>
          </a:p>
        </p:txBody>
      </p:sp>
    </p:spTree>
    <p:extLst>
      <p:ext uri="{BB962C8B-B14F-4D97-AF65-F5344CB8AC3E}">
        <p14:creationId xmlns:p14="http://schemas.microsoft.com/office/powerpoint/2010/main" val="3701604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t>Needs the trafficker MAY be meeting: </a:t>
            </a:r>
          </a:p>
          <a:p>
            <a:pPr marL="171450" lvl="0" indent="-171450">
              <a:buFontTx/>
              <a:buChar char="-"/>
            </a:pPr>
            <a:r>
              <a:rPr lang="en-US" dirty="0"/>
              <a:t>Shelter</a:t>
            </a:r>
          </a:p>
          <a:p>
            <a:pPr marL="171450" lvl="0" indent="-171450">
              <a:buFontTx/>
              <a:buChar char="-"/>
            </a:pPr>
            <a:r>
              <a:rPr lang="en-US" dirty="0"/>
              <a:t>Safety or ‘protection’</a:t>
            </a:r>
          </a:p>
          <a:p>
            <a:pPr marL="171450" lvl="0" indent="-171450">
              <a:buFontTx/>
              <a:buChar char="-"/>
            </a:pPr>
            <a:r>
              <a:rPr lang="en-US" dirty="0"/>
              <a:t>Basic needs</a:t>
            </a:r>
          </a:p>
          <a:p>
            <a:pPr marL="171450" lvl="0" indent="-171450">
              <a:buFontTx/>
              <a:buChar char="-"/>
            </a:pPr>
            <a:r>
              <a:rPr lang="en-US" dirty="0"/>
              <a:t>Drugs/alcohol/substances</a:t>
            </a:r>
          </a:p>
          <a:p>
            <a:pPr marL="171450" lvl="0" indent="-171450">
              <a:buFontTx/>
              <a:buChar char="-"/>
            </a:pPr>
            <a:r>
              <a:rPr lang="en-US" dirty="0"/>
              <a:t>Relationship/intimacy</a:t>
            </a:r>
          </a:p>
          <a:p>
            <a:pPr marL="171450" lvl="0" indent="-171450">
              <a:buFontTx/>
              <a:buChar char="-"/>
            </a:pPr>
            <a:endParaRPr lang="en-US" dirty="0"/>
          </a:p>
          <a:p>
            <a:pPr marL="0" lvl="0" indent="0">
              <a:buFontTx/>
              <a:buNone/>
            </a:pPr>
            <a:endParaRPr lang="en-US" dirty="0"/>
          </a:p>
          <a:p>
            <a:pPr marL="0" lvl="0" indent="0">
              <a:buFontTx/>
              <a:buNone/>
            </a:pPr>
            <a:r>
              <a:rPr lang="en-US" dirty="0"/>
              <a:t>For ‘what can YOU do’, help folks focus on: </a:t>
            </a:r>
          </a:p>
          <a:p>
            <a:pPr marL="228600" lvl="0" indent="-228600">
              <a:buFontTx/>
              <a:buAutoNum type="arabicPeriod"/>
            </a:pPr>
            <a:r>
              <a:rPr lang="en-US" dirty="0"/>
              <a:t>Their role. People feel bogged down in the sense of being overwhelmed. In fact, they can’t (and shouldn’t) save or rescue victims. They can do what THEY can do. That usually means getting the person to the right services to meet their needs. </a:t>
            </a:r>
          </a:p>
          <a:p>
            <a:pPr marL="228600" lvl="0" indent="-228600">
              <a:buFontTx/>
              <a:buAutoNum type="arabicPeriod"/>
            </a:pPr>
            <a:r>
              <a:rPr lang="en-US" dirty="0"/>
              <a:t>What resources, tools, and options exist in their communities? Is there a local drop-in area? Is there a family planning center? And so forth. Try to help them focus on what is possible. </a:t>
            </a:r>
          </a:p>
          <a:p>
            <a:pPr marL="0" lvl="0" indent="0">
              <a:buFontTx/>
              <a:buNone/>
            </a:pPr>
            <a:endParaRPr lang="en-US" dirty="0"/>
          </a:p>
          <a:p>
            <a:pPr marL="0" lvl="0" indent="0">
              <a:buFontTx/>
              <a:buNone/>
            </a:pPr>
            <a:r>
              <a:rPr lang="en-US" dirty="0"/>
              <a:t>It can be helpful to remind them that in many or most cases, the victims won’t be ready to leave – there are still many needs to meet in order to build trust and support them. </a:t>
            </a:r>
          </a:p>
        </p:txBody>
      </p:sp>
      <p:sp>
        <p:nvSpPr>
          <p:cNvPr id="4" name="Slide Number Placeholder 3"/>
          <p:cNvSpPr>
            <a:spLocks noGrp="1"/>
          </p:cNvSpPr>
          <p:nvPr>
            <p:ph type="sldNum" sz="quarter" idx="10"/>
          </p:nvPr>
        </p:nvSpPr>
        <p:spPr/>
        <p:txBody>
          <a:bodyPr/>
          <a:lstStyle/>
          <a:p>
            <a:pPr lvl="0"/>
            <a:fld id="{79FDC18A-74B7-4150-80BF-6308E3DC2A62}" type="slidenum">
              <a:rPr lang="en-US" smtClean="0"/>
              <a:t>48</a:t>
            </a:fld>
            <a:endParaRPr lang="en-US" dirty="0"/>
          </a:p>
        </p:txBody>
      </p:sp>
    </p:spTree>
    <p:extLst>
      <p:ext uri="{BB962C8B-B14F-4D97-AF65-F5344CB8AC3E}">
        <p14:creationId xmlns:p14="http://schemas.microsoft.com/office/powerpoint/2010/main" val="1149152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EA81C-2F76-494B-8B3E-484782AF0FD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B13A009-D494-481D-ABD3-6B315D9E5815}"/>
              </a:ext>
            </a:extLst>
          </p:cNvPr>
          <p:cNvSpPr txBox="1">
            <a:spLocks noGrp="1"/>
          </p:cNvSpPr>
          <p:nvPr>
            <p:ph type="body" sz="quarter" idx="1"/>
          </p:nvPr>
        </p:nvSpPr>
        <p:spPr/>
        <p:txBody>
          <a:bodyPr/>
          <a:lstStyle/>
          <a:p>
            <a:r>
              <a:rPr lang="en-US" dirty="0"/>
              <a:t>This can be helpful to identify what victims in Maine are saying they need as they transition. It is likely many of the things already identified above. </a:t>
            </a:r>
          </a:p>
        </p:txBody>
      </p:sp>
      <p:sp>
        <p:nvSpPr>
          <p:cNvPr id="4" name="Slide Number Placeholder 3">
            <a:extLst>
              <a:ext uri="{FF2B5EF4-FFF2-40B4-BE49-F238E27FC236}">
                <a16:creationId xmlns:a16="http://schemas.microsoft.com/office/drawing/2014/main" id="{E0DF8383-129A-406D-BC61-940D5DF944C2}"/>
              </a:ext>
            </a:extLst>
          </p:cNvPr>
          <p:cNvSpPr txBox="1">
            <a:spLocks noGrp="1"/>
          </p:cNvSpPr>
          <p:nvPr>
            <p:ph type="sldNum" sz="quarter" idx="8"/>
          </p:nvPr>
        </p:nvSpPr>
        <p:spPr/>
        <p:txBody>
          <a:bodyPr/>
          <a:lstStyle/>
          <a:p>
            <a:pPr lvl="0"/>
            <a:fld id="{419016D0-D6AE-4EE2-B223-0BE3EB3BC9E3}" type="slidenum">
              <a:t>49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may be extensive feedback – or none at all. </a:t>
            </a:r>
          </a:p>
        </p:txBody>
      </p:sp>
      <p:sp>
        <p:nvSpPr>
          <p:cNvPr id="4" name="Slide Number Placeholder 3"/>
          <p:cNvSpPr>
            <a:spLocks noGrp="1"/>
          </p:cNvSpPr>
          <p:nvPr>
            <p:ph type="sldNum" sz="quarter" idx="5"/>
          </p:nvPr>
        </p:nvSpPr>
        <p:spPr/>
        <p:txBody>
          <a:bodyPr/>
          <a:lstStyle/>
          <a:p>
            <a:pPr lvl="0"/>
            <a:fld id="{79FDC18A-74B7-4150-80BF-6308E3DC2A62}" type="slidenum">
              <a:rPr lang="en-US" smtClean="0"/>
              <a:t>3</a:t>
            </a:fld>
            <a:endParaRPr lang="en-US" dirty="0"/>
          </a:p>
        </p:txBody>
      </p:sp>
    </p:spTree>
    <p:extLst>
      <p:ext uri="{BB962C8B-B14F-4D97-AF65-F5344CB8AC3E}">
        <p14:creationId xmlns:p14="http://schemas.microsoft.com/office/powerpoint/2010/main" val="3998479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None/>
            </a:pPr>
            <a:r>
              <a:rPr lang="en-US" b="1" dirty="0">
                <a:sym typeface="Trebuchet MS Bold"/>
              </a:rPr>
              <a:t>What works with supporting victims/survivors?</a:t>
            </a:r>
          </a:p>
          <a:p>
            <a:pPr lvl="0"/>
            <a:r>
              <a:rPr lang="en-US" dirty="0"/>
              <a:t>Interview individual alone</a:t>
            </a:r>
          </a:p>
          <a:p>
            <a:pPr lvl="0"/>
            <a:r>
              <a:rPr lang="en-US" dirty="0"/>
              <a:t>Involve a trained interpreter if language barrier exists </a:t>
            </a:r>
          </a:p>
          <a:p>
            <a:pPr lvl="0"/>
            <a:r>
              <a:rPr lang="en-US" dirty="0"/>
              <a:t>Ensure questions or discussion is conducted in confidential and trusted environment</a:t>
            </a:r>
          </a:p>
          <a:p>
            <a:pPr lvl="0"/>
            <a:r>
              <a:rPr lang="en-US" dirty="0"/>
              <a:t>Work on establishing trust – disclosures may come over time. </a:t>
            </a:r>
          </a:p>
          <a:p>
            <a:pPr lvl="0"/>
            <a:r>
              <a:rPr lang="en-US" dirty="0"/>
              <a:t>Allow survivors to describe what happened to others before focusing on the survivor’s own experiences </a:t>
            </a:r>
          </a:p>
          <a:p>
            <a:pPr lvl="0"/>
            <a:r>
              <a:rPr lang="en-US" dirty="0"/>
              <a:t>Acknowledging their efforts to talk about a difficult subject; offer short breaks</a:t>
            </a:r>
          </a:p>
          <a:p>
            <a:pPr lvl="0"/>
            <a:r>
              <a:rPr lang="en-US" dirty="0"/>
              <a:t>Be aware that some survivors may have engaged in “illegal” activities as part of their HT situation</a:t>
            </a:r>
          </a:p>
          <a:p>
            <a:endParaRPr lang="en-US" dirty="0"/>
          </a:p>
        </p:txBody>
      </p:sp>
      <p:sp>
        <p:nvSpPr>
          <p:cNvPr id="4" name="Slide Number Placeholder 3"/>
          <p:cNvSpPr>
            <a:spLocks noGrp="1"/>
          </p:cNvSpPr>
          <p:nvPr>
            <p:ph type="sldNum" sz="quarter" idx="5"/>
          </p:nvPr>
        </p:nvSpPr>
        <p:spPr/>
        <p:txBody>
          <a:bodyPr/>
          <a:lstStyle/>
          <a:p>
            <a:pPr lvl="0"/>
            <a:fld id="{79FDC18A-74B7-4150-80BF-6308E3DC2A62}" type="slidenum">
              <a:rPr lang="en-US" smtClean="0"/>
              <a:t>50</a:t>
            </a:fld>
            <a:endParaRPr lang="en-US" dirty="0"/>
          </a:p>
        </p:txBody>
      </p:sp>
    </p:spTree>
    <p:extLst>
      <p:ext uri="{BB962C8B-B14F-4D97-AF65-F5344CB8AC3E}">
        <p14:creationId xmlns:p14="http://schemas.microsoft.com/office/powerpoint/2010/main" val="3902700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same pairs as the pair share in slide 47, have one person be the survivor and one person be the service provider or the concerned community member (depending on the context of the training). </a:t>
            </a:r>
          </a:p>
          <a:p>
            <a:endParaRPr lang="en-US" dirty="0"/>
          </a:p>
          <a:p>
            <a:r>
              <a:rPr lang="en-US" dirty="0"/>
              <a:t>Have the pairs use the previous pointers on working with survivors to build an improvised role play.</a:t>
            </a:r>
          </a:p>
          <a:p>
            <a:endParaRPr lang="en-US" dirty="0"/>
          </a:p>
          <a:p>
            <a:r>
              <a:rPr lang="en-US" dirty="0"/>
              <a:t>Then have the partners switch roles.</a:t>
            </a:r>
          </a:p>
          <a:p>
            <a:endParaRPr lang="en-US" dirty="0"/>
          </a:p>
          <a:p>
            <a:r>
              <a:rPr lang="en-US" dirty="0"/>
              <a:t>Discuss any observations as a </a:t>
            </a:r>
            <a:r>
              <a:rPr lang="en-US"/>
              <a:t>large group.</a:t>
            </a:r>
            <a:endParaRPr lang="en-US" dirty="0"/>
          </a:p>
        </p:txBody>
      </p:sp>
      <p:sp>
        <p:nvSpPr>
          <p:cNvPr id="4" name="Slide Number Placeholder 3"/>
          <p:cNvSpPr>
            <a:spLocks noGrp="1"/>
          </p:cNvSpPr>
          <p:nvPr>
            <p:ph type="sldNum" sz="quarter" idx="5"/>
          </p:nvPr>
        </p:nvSpPr>
        <p:spPr/>
        <p:txBody>
          <a:bodyPr/>
          <a:lstStyle/>
          <a:p>
            <a:pPr lvl="0"/>
            <a:fld id="{79FDC18A-74B7-4150-80BF-6308E3DC2A62}" type="slidenum">
              <a:rPr lang="en-US" smtClean="0"/>
              <a:t>53</a:t>
            </a:fld>
            <a:endParaRPr lang="en-US" dirty="0"/>
          </a:p>
        </p:txBody>
      </p:sp>
    </p:spTree>
    <p:extLst>
      <p:ext uri="{BB962C8B-B14F-4D97-AF65-F5344CB8AC3E}">
        <p14:creationId xmlns:p14="http://schemas.microsoft.com/office/powerpoint/2010/main" val="1707446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9C33D-254E-4E63-92AF-112CA2D4457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071FCA-E0C5-4905-A313-148A35E0A491}"/>
              </a:ext>
            </a:extLst>
          </p:cNvPr>
          <p:cNvSpPr txBox="1">
            <a:spLocks noGrp="1"/>
          </p:cNvSpPr>
          <p:nvPr>
            <p:ph type="body" sz="quarter" idx="1"/>
          </p:nvPr>
        </p:nvSpPr>
        <p:spPr/>
        <p:txBody>
          <a:bodyPr/>
          <a:lstStyle/>
          <a:p>
            <a:r>
              <a:rPr lang="en-US" dirty="0"/>
              <a:t>The national helpline offers support to victims and troubleshooting to providers. It can be a great place to connect with professionals and to offer ‘hypotheticals’ to get their guidance and feedback on whether cases may or may not be trafficking. </a:t>
            </a:r>
          </a:p>
          <a:p>
            <a:endParaRPr lang="en-US" dirty="0"/>
          </a:p>
          <a:p>
            <a:r>
              <a:rPr lang="en-US" dirty="0"/>
              <a:t>There is a statewide protocol that guides the hotline’s referral to Maine resources. Local MDTs should know this protocol.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137C3-FE9E-45DB-8EBE-1E8F4CB42E2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BB4329-65FA-4DCA-AFE7-B9C991933EE9}"/>
              </a:ext>
            </a:extLst>
          </p:cNvPr>
          <p:cNvSpPr txBox="1">
            <a:spLocks noGrp="1"/>
          </p:cNvSpPr>
          <p:nvPr>
            <p:ph type="body" sz="quarter" idx="1"/>
          </p:nvPr>
        </p:nvSpPr>
        <p:spPr/>
        <p:txBody>
          <a:bodyPr/>
          <a:lstStyle/>
          <a:p>
            <a:r>
              <a:rPr lang="en-US" dirty="0"/>
              <a:t>Different partners have different confidentiality obligations. For instance, SA and DV advocates have VAWA requirements, or state law guarding their privilege, that means they may not be able to discuss details with others. The same may be true for any other system players. You will only know what these restrictions or abilities are though if you connect in advance, talk with system partners about what they can share or not share, and why. Then you won’t be surprised at a later time. </a:t>
            </a:r>
          </a:p>
        </p:txBody>
      </p:sp>
      <p:sp>
        <p:nvSpPr>
          <p:cNvPr id="4" name="Slide Number Placeholder 3">
            <a:extLst>
              <a:ext uri="{FF2B5EF4-FFF2-40B4-BE49-F238E27FC236}">
                <a16:creationId xmlns:a16="http://schemas.microsoft.com/office/drawing/2014/main" id="{039A9DB5-5341-49B8-9D43-292843CBE1A4}"/>
              </a:ext>
            </a:extLst>
          </p:cNvPr>
          <p:cNvSpPr txBox="1">
            <a:spLocks noGrp="1"/>
          </p:cNvSpPr>
          <p:nvPr>
            <p:ph type="sldNum" sz="quarter" idx="8"/>
          </p:nvPr>
        </p:nvSpPr>
        <p:spPr/>
        <p:txBody>
          <a:bodyPr/>
          <a:lstStyle/>
          <a:p>
            <a:pPr lvl="0"/>
            <a:fld id="{6BAA38DA-A8D8-4685-A982-6DEA8C3E05BA}" type="slidenum">
              <a:t>56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2C964-5BAE-48EE-B07D-9104A6A120CC}"/>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AF200E92-48C8-4983-A896-2E812EAA39B9}"/>
              </a:ext>
            </a:extLst>
          </p:cNvPr>
          <p:cNvSpPr txBox="1">
            <a:spLocks noGrp="1"/>
          </p:cNvSpPr>
          <p:nvPr>
            <p:ph type="body" sz="quarter" idx="1"/>
          </p:nvPr>
        </p:nvSpPr>
        <p:spPr/>
        <p:txBody>
          <a:bodyPr/>
          <a:lstStyle/>
          <a:p>
            <a:pPr lvl="0"/>
            <a:r>
              <a:rPr lang="en-US" dirty="0"/>
              <a:t>Local teams are increasingly targeting ways to collaborate to enhance the local service and LE structure. At the statewide level, we have an AG’s working group, which engages in policy, action planning and recommendations, and other systems change. A statewide LE Task Force does collaborative investigations, and a statewide Sex Trafficking and Exploitation Network Provider Council engages in sharing tools and resources for providers. </a:t>
            </a:r>
          </a:p>
          <a:p>
            <a:pPr lvl="0"/>
            <a:endParaRPr lang="en-US" dirty="0"/>
          </a:p>
          <a:p>
            <a:pPr lvl="0"/>
            <a:r>
              <a:rPr lang="en-US" dirty="0"/>
              <a:t>Each of these regions have multidisciplinary teams (MDTs) – GPCASTE/YCCAT (York &amp; Cumberland Counties) the Lewiston Auburn Anti-Trafficking Collaborative, the Penquis Sex Trafficking Action Response Team, and the team in Kennebec/Somerset Counties are engaged as well. Though these teams may look lightly different, they are all engaged in the same process of ensuring that providers and law enforcement are connected for training, referral, and team support. </a:t>
            </a:r>
          </a:p>
          <a:p>
            <a:pPr lvl="0"/>
            <a:endParaRPr lang="en-US" dirty="0"/>
          </a:p>
          <a:p>
            <a:pPr lvl="0"/>
            <a:r>
              <a:rPr lang="en-US" dirty="0"/>
              <a:t>Maine’s single point of contact for trafficking is the NHTH. This is because the NHTH is a 24-hour resource, staffed by individuals with extensive training in trafficking. Additionally, the NHTH routes calls according to a state’s wishes. Maine has completed a county-by-county referral protocol for the hotline, largely utilizing local domestic and sexual violence providers, as they have 24-hour hotlines available. Training and response protocols for local advocate has been made available. </a:t>
            </a:r>
          </a:p>
          <a:p>
            <a:pPr lvl="0"/>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4646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C999CE-4FD7-461F-B119-F89DE7CEF269}" type="slidenum">
              <a:rPr lang="en-US" smtClean="0"/>
              <a:t>62</a:t>
            </a:fld>
            <a:endParaRPr lang="en-US"/>
          </a:p>
        </p:txBody>
      </p:sp>
    </p:spTree>
    <p:extLst>
      <p:ext uri="{BB962C8B-B14F-4D97-AF65-F5344CB8AC3E}">
        <p14:creationId xmlns:p14="http://schemas.microsoft.com/office/powerpoint/2010/main" val="230051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96D53-C317-431C-8211-B79FBBEDF6F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7AA0C7E-5D0E-44F6-9B72-609874B6AC9F}"/>
              </a:ext>
            </a:extLst>
          </p:cNvPr>
          <p:cNvSpPr txBox="1">
            <a:spLocks noGrp="1"/>
          </p:cNvSpPr>
          <p:nvPr>
            <p:ph type="body" sz="quarter" idx="1"/>
          </p:nvPr>
        </p:nvSpPr>
        <p:spPr/>
        <p:txBody>
          <a:bodyPr/>
          <a:lstStyle/>
          <a:p>
            <a:pPr lvl="0"/>
            <a:r>
              <a:rPr lang="en-US" dirty="0">
                <a:latin typeface="Arial" pitchFamily="34"/>
              </a:rPr>
              <a:t>Thank you again for inviting me here---it is always a pleasure to come out and share information about this misunderstood crime. We as presenters are just a small part of a large network of agencies and advocates who work to help individuals right the wrongs perpetrated against them. The resiliency of our clients and our network of clients is amazing---we get to watch clients take back control of their lives, reunite with their loved ones, earn a fair wage, take steps toward reaching their life goals and become advocates for themselves.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Either in small </a:t>
            </a:r>
            <a:r>
              <a:rPr lang="en-US" dirty="0" err="1"/>
              <a:t>grups</a:t>
            </a:r>
            <a:r>
              <a:rPr lang="en-US" dirty="0"/>
              <a:t>, pairs, or as a larger discussion, have participants review the following questions:</a:t>
            </a:r>
          </a:p>
          <a:p>
            <a:endParaRPr lang="en-US" dirty="0"/>
          </a:p>
          <a:p>
            <a:r>
              <a:rPr lang="en-US" dirty="0"/>
              <a:t>How are you meeting the needs of </a:t>
            </a:r>
            <a:r>
              <a:rPr lang="en-US" dirty="0" err="1"/>
              <a:t>VoT</a:t>
            </a:r>
            <a:r>
              <a:rPr lang="en-US" dirty="0"/>
              <a:t>?</a:t>
            </a:r>
          </a:p>
          <a:p>
            <a:r>
              <a:rPr lang="en-US" dirty="0"/>
              <a:t>Who are your partners in doing so?</a:t>
            </a:r>
          </a:p>
        </p:txBody>
      </p:sp>
      <p:sp>
        <p:nvSpPr>
          <p:cNvPr id="4" name="Slide Number Placeholder 3"/>
          <p:cNvSpPr>
            <a:spLocks noGrp="1"/>
          </p:cNvSpPr>
          <p:nvPr>
            <p:ph type="sldNum" sz="quarter" idx="5"/>
          </p:nvPr>
        </p:nvSpPr>
        <p:spPr/>
        <p:txBody>
          <a:bodyPr/>
          <a:lstStyle/>
          <a:p>
            <a:fld id="{F0C999CE-4FD7-461F-B119-F89DE7CEF269}" type="slidenum">
              <a:rPr lang="en-US" smtClean="0"/>
              <a:t>4</a:t>
            </a:fld>
            <a:endParaRPr lang="en-US"/>
          </a:p>
        </p:txBody>
      </p:sp>
    </p:spTree>
    <p:extLst>
      <p:ext uri="{BB962C8B-B14F-4D97-AF65-F5344CB8AC3E}">
        <p14:creationId xmlns:p14="http://schemas.microsoft.com/office/powerpoint/2010/main" val="197492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D8498-53DD-4094-85CC-1E5792C1029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BB456C2-A9D2-4E4A-922D-507D0A336A00}"/>
              </a:ext>
            </a:extLst>
          </p:cNvPr>
          <p:cNvSpPr txBox="1">
            <a:spLocks noGrp="1"/>
          </p:cNvSpPr>
          <p:nvPr>
            <p:ph type="body" sz="quarter" idx="1"/>
          </p:nvPr>
        </p:nvSpPr>
        <p:spPr/>
        <p:txBody>
          <a:bodyPr/>
          <a:lstStyle/>
          <a:p>
            <a:pPr lvl="0"/>
            <a:r>
              <a:rPr lang="en-US" dirty="0"/>
              <a:t>Let’s start by getting a broad overview of the scope of the issue in Maine, and nationally. </a:t>
            </a:r>
          </a:p>
          <a:p>
            <a:pPr lvl="0"/>
            <a:endParaRPr lang="en-US" dirty="0"/>
          </a:p>
          <a:p>
            <a:pPr lvl="0">
              <a:lnSpc>
                <a:spcPct val="80000"/>
              </a:lnSpc>
            </a:pPr>
            <a:r>
              <a:rPr lang="en-US" i="1" dirty="0">
                <a:latin typeface="Corbel" pitchFamily="34"/>
              </a:rPr>
              <a:t>Human trafficking affects every country in the world</a:t>
            </a:r>
          </a:p>
          <a:p>
            <a:pPr lvl="0">
              <a:lnSpc>
                <a:spcPct val="80000"/>
              </a:lnSpc>
            </a:pPr>
            <a:endParaRPr lang="en-US" i="1" dirty="0">
              <a:latin typeface="Corbel" pitchFamily="34"/>
            </a:endParaRPr>
          </a:p>
          <a:p>
            <a:pPr lvl="0">
              <a:lnSpc>
                <a:spcPct val="80000"/>
              </a:lnSpc>
            </a:pPr>
            <a:r>
              <a:rPr lang="en-US" i="1" dirty="0">
                <a:latin typeface="Corbel" pitchFamily="34"/>
              </a:rPr>
              <a:t>Fastest growing criminal enterprise. </a:t>
            </a:r>
          </a:p>
          <a:p>
            <a:pPr lvl="0">
              <a:lnSpc>
                <a:spcPct val="80000"/>
              </a:lnSpc>
            </a:pPr>
            <a:endParaRPr lang="en-US" i="1" dirty="0">
              <a:latin typeface="Corbel" pitchFamily="34"/>
            </a:endParaRPr>
          </a:p>
          <a:p>
            <a:pPr lvl="0">
              <a:lnSpc>
                <a:spcPct val="80000"/>
              </a:lnSpc>
            </a:pPr>
            <a:r>
              <a:rPr lang="en-US" i="1" dirty="0">
                <a:latin typeface="Corbel" pitchFamily="34"/>
              </a:rPr>
              <a:t>2</a:t>
            </a:r>
            <a:r>
              <a:rPr lang="en-US" i="1" baseline="30000" dirty="0">
                <a:latin typeface="Corbel" pitchFamily="34"/>
              </a:rPr>
              <a:t>nd</a:t>
            </a:r>
            <a:r>
              <a:rPr lang="en-US" i="1" dirty="0">
                <a:latin typeface="Corbel" pitchFamily="34"/>
              </a:rPr>
              <a:t> largest criminal industry to drugs </a:t>
            </a:r>
          </a:p>
          <a:p>
            <a:pPr lvl="0">
              <a:lnSpc>
                <a:spcPct val="80000"/>
              </a:lnSpc>
            </a:pPr>
            <a:endParaRPr lang="en-US" i="1" dirty="0">
              <a:latin typeface="Corbel" pitchFamily="34"/>
            </a:endParaRPr>
          </a:p>
          <a:p>
            <a:pPr lvl="0"/>
            <a:endParaRPr lang="en-US" dirty="0"/>
          </a:p>
          <a:p>
            <a:pPr lvl="0"/>
            <a:endParaRPr lang="en-US" dirty="0"/>
          </a:p>
        </p:txBody>
      </p:sp>
      <p:sp>
        <p:nvSpPr>
          <p:cNvPr id="4" name="Slide Number Placeholder 3">
            <a:extLst>
              <a:ext uri="{FF2B5EF4-FFF2-40B4-BE49-F238E27FC236}">
                <a16:creationId xmlns:a16="http://schemas.microsoft.com/office/drawing/2014/main" id="{4D5A58F6-0CC1-48FC-BC1E-8C8D0EEEDDF9}"/>
              </a:ext>
            </a:extLst>
          </p:cNvPr>
          <p:cNvSpPr txBox="1">
            <a:spLocks noGrp="1"/>
          </p:cNvSpPr>
          <p:nvPr>
            <p:ph type="sldNum" sz="quarter" idx="8"/>
          </p:nvPr>
        </p:nvSpPr>
        <p:spPr/>
        <p:txBody>
          <a:bodyPr/>
          <a:lstStyle/>
          <a:p>
            <a:pPr lvl="0"/>
            <a:fld id="{0540193B-4C80-40EE-BEFA-1892701D17F0}" type="slidenum">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B60F5-E7C5-4CB7-99EF-B257AF72100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6B65A3A-3D5F-4F9D-A001-7E9B6BCE6274}"/>
              </a:ext>
            </a:extLst>
          </p:cNvPr>
          <p:cNvSpPr txBox="1">
            <a:spLocks noGrp="1"/>
          </p:cNvSpPr>
          <p:nvPr>
            <p:ph type="body" sz="quarter" idx="1"/>
          </p:nvPr>
        </p:nvSpPr>
        <p:spPr/>
        <p:txBody>
          <a:bodyPr/>
          <a:lstStyle/>
          <a:p>
            <a:pPr lvl="0"/>
            <a:r>
              <a:rPr lang="en-US" i="1" dirty="0">
                <a:solidFill>
                  <a:srgbClr val="FF0000"/>
                </a:solidFill>
              </a:rPr>
              <a:t>Human trafficking is a violation of human rights. It is the illegal trade in human beings through recruitment or abduction, by means of force, fraud or coercion for the purposes of forced labor, debt bondage or sexual exploitation</a:t>
            </a:r>
            <a:r>
              <a:rPr lang="en-US" i="1">
                <a:solidFill>
                  <a:srgbClr val="FF0000"/>
                </a:solidFill>
              </a:rPr>
              <a:t>. </a:t>
            </a:r>
            <a:endParaRPr lang="en-US" i="1" dirty="0">
              <a:solidFill>
                <a:srgbClr val="FF0000"/>
              </a:solidFill>
            </a:endParaRPr>
          </a:p>
          <a:p>
            <a:pPr lvl="0"/>
            <a:endParaRPr lang="en-US" dirty="0"/>
          </a:p>
        </p:txBody>
      </p:sp>
      <p:sp>
        <p:nvSpPr>
          <p:cNvPr id="4" name="Slide Number Placeholder 3">
            <a:extLst>
              <a:ext uri="{FF2B5EF4-FFF2-40B4-BE49-F238E27FC236}">
                <a16:creationId xmlns:a16="http://schemas.microsoft.com/office/drawing/2014/main" id="{41D06E2F-03CA-4685-99C3-9F62D5545538}"/>
              </a:ext>
            </a:extLst>
          </p:cNvPr>
          <p:cNvSpPr txBox="1">
            <a:spLocks noGrp="1"/>
          </p:cNvSpPr>
          <p:nvPr>
            <p:ph type="sldNum" sz="quarter" idx="8"/>
          </p:nvPr>
        </p:nvSpPr>
        <p:spPr/>
        <p:txBody>
          <a:bodyPr/>
          <a:lstStyle/>
          <a:p>
            <a:pPr lvl="0"/>
            <a:fld id="{C5C189A2-C7AE-4168-9633-7026E6D3A3DA}" type="slidenum">
              <a:t>7</a:t>
            </a:fld>
            <a:endParaRPr lang="en-US" dirty="0"/>
          </a:p>
        </p:txBody>
      </p:sp>
    </p:spTree>
    <p:extLst>
      <p:ext uri="{BB962C8B-B14F-4D97-AF65-F5344CB8AC3E}">
        <p14:creationId xmlns:p14="http://schemas.microsoft.com/office/powerpoint/2010/main" val="349623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661B6-181C-4EBD-B76C-033BBDF7ADE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CE69A68-3622-4A0F-A60D-38C1E879E425}"/>
              </a:ext>
            </a:extLst>
          </p:cNvPr>
          <p:cNvSpPr txBox="1">
            <a:spLocks noGrp="1"/>
          </p:cNvSpPr>
          <p:nvPr>
            <p:ph type="body" sz="quarter" idx="1"/>
          </p:nvPr>
        </p:nvSpPr>
        <p:spPr/>
        <p:txBody>
          <a:bodyPr/>
          <a:lstStyle/>
          <a:p>
            <a:pPr lvl="0"/>
            <a:r>
              <a:rPr lang="en-US" dirty="0"/>
              <a:t>https://www.youtube.com/watch?v=sOHq0MlN3PY</a:t>
            </a:r>
          </a:p>
          <a:p>
            <a:pPr lvl="0"/>
            <a:endParaRPr lang="en-US" dirty="0"/>
          </a:p>
          <a:p>
            <a:pPr lvl="0"/>
            <a:r>
              <a:rPr lang="en-US" dirty="0"/>
              <a:t>Ask folks to describe what was happening in this video</a:t>
            </a:r>
          </a:p>
        </p:txBody>
      </p:sp>
      <p:sp>
        <p:nvSpPr>
          <p:cNvPr id="4" name="Slide Number Placeholder 3">
            <a:extLst>
              <a:ext uri="{FF2B5EF4-FFF2-40B4-BE49-F238E27FC236}">
                <a16:creationId xmlns:a16="http://schemas.microsoft.com/office/drawing/2014/main" id="{7B2CEB4D-2044-456F-A520-EC4D508FBD96}"/>
              </a:ext>
            </a:extLst>
          </p:cNvPr>
          <p:cNvSpPr txBox="1">
            <a:spLocks noGrp="1"/>
          </p:cNvSpPr>
          <p:nvPr>
            <p:ph type="sldNum" sz="quarter" idx="8"/>
          </p:nvPr>
        </p:nvSpPr>
        <p:spPr/>
        <p:txBody>
          <a:bodyPr/>
          <a:lstStyle/>
          <a:p>
            <a:pPr lvl="0"/>
            <a:fld id="{FF81740F-B005-485C-8E15-EFA0ADC79C3D}" type="slidenum">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2">
            <a:extLst>
              <a:ext uri="{FF2B5EF4-FFF2-40B4-BE49-F238E27FC236}">
                <a16:creationId xmlns:a16="http://schemas.microsoft.com/office/drawing/2014/main" id="{C65E523D-1B19-4899-889E-6551FC2FDC77}"/>
              </a:ext>
            </a:extLst>
          </p:cNvPr>
          <p:cNvSpPr>
            <a:spLocks noGrp="1" noRot="1" noChangeAspect="1"/>
          </p:cNvSpPr>
          <p:nvPr>
            <p:ph type="sldImg"/>
          </p:nvPr>
        </p:nvSpPr>
        <p:spPr>
          <a:xfrm>
            <a:off x="407988" y="698500"/>
            <a:ext cx="6207125" cy="3490913"/>
          </a:xfrm>
        </p:spPr>
      </p:sp>
      <p:sp>
        <p:nvSpPr>
          <p:cNvPr id="3" name="Shape 143">
            <a:extLst>
              <a:ext uri="{FF2B5EF4-FFF2-40B4-BE49-F238E27FC236}">
                <a16:creationId xmlns:a16="http://schemas.microsoft.com/office/drawing/2014/main" id="{207BD01B-8E67-4783-A2C6-708DF19301D2}"/>
              </a:ext>
            </a:extLst>
          </p:cNvPr>
          <p:cNvSpPr txBox="1">
            <a:spLocks noGrp="1"/>
          </p:cNvSpPr>
          <p:nvPr>
            <p:ph type="body" sz="quarter" idx="1"/>
          </p:nvPr>
        </p:nvSpPr>
        <p:spPr/>
        <p:txBody>
          <a:bodyPr/>
          <a:lstStyle/>
          <a:p>
            <a:pPr lvl="0" defTabSz="924458"/>
            <a:r>
              <a:rPr lang="en-US" sz="1400" dirty="0"/>
              <a:t>https://www.youtube.com/watch?v=q6FFRTpyf2o </a:t>
            </a:r>
          </a:p>
          <a:p>
            <a:pPr lvl="0"/>
            <a:endParaRPr lang="en-US" sz="1400" dirty="0"/>
          </a:p>
          <a:p>
            <a:pPr lvl="0"/>
            <a:r>
              <a:rPr lang="en-US" sz="1400" dirty="0"/>
              <a:t>Let participants know that hearing voices of actual survivors is a crucial part of understanding the issue. Following the video, ask if folks have any thoughts or questions to debrief. </a:t>
            </a:r>
          </a:p>
          <a:p>
            <a:pPr lvl="0"/>
            <a:endParaRPr lang="en-US" sz="14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may be extensive feedback – or none at all. </a:t>
            </a:r>
          </a:p>
        </p:txBody>
      </p:sp>
      <p:sp>
        <p:nvSpPr>
          <p:cNvPr id="4" name="Slide Number Placeholder 3"/>
          <p:cNvSpPr>
            <a:spLocks noGrp="1"/>
          </p:cNvSpPr>
          <p:nvPr>
            <p:ph type="sldNum" sz="quarter" idx="5"/>
          </p:nvPr>
        </p:nvSpPr>
        <p:spPr/>
        <p:txBody>
          <a:bodyPr/>
          <a:lstStyle/>
          <a:p>
            <a:pPr lvl="0"/>
            <a:fld id="{79FDC18A-74B7-4150-80BF-6308E3DC2A62}" type="slidenum">
              <a:rPr lang="en-US" smtClean="0"/>
              <a:t>10</a:t>
            </a:fld>
            <a:endParaRPr lang="en-US" dirty="0"/>
          </a:p>
        </p:txBody>
      </p:sp>
    </p:spTree>
    <p:extLst>
      <p:ext uri="{BB962C8B-B14F-4D97-AF65-F5344CB8AC3E}">
        <p14:creationId xmlns:p14="http://schemas.microsoft.com/office/powerpoint/2010/main" val="70137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AFE7-87C6-4C7D-8395-9BACBEB00745}"/>
              </a:ext>
            </a:extLst>
          </p:cNvPr>
          <p:cNvSpPr txBox="1">
            <a:spLocks noGrp="1"/>
          </p:cNvSpPr>
          <p:nvPr>
            <p:ph type="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41583D9C-2C12-4A87-BE2A-B4EDEDA5A836}"/>
              </a:ext>
            </a:extLst>
          </p:cNvPr>
          <p:cNvSpPr txBox="1">
            <a:spLocks noGrp="1"/>
          </p:cNvSpPr>
          <p:nvPr>
            <p:ph type="subTitle" idx="4294967295"/>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325EB09E-71ED-46C6-8CD8-27FFF63B0C22}"/>
              </a:ext>
            </a:extLst>
          </p:cNvPr>
          <p:cNvSpPr txBox="1">
            <a:spLocks noGrp="1"/>
          </p:cNvSpPr>
          <p:nvPr>
            <p:ph type="dt" sz="half" idx="7"/>
          </p:nvPr>
        </p:nvSpPr>
        <p:spPr/>
        <p:txBody>
          <a:bodyPr/>
          <a:lstStyle>
            <a:lvl1pPr>
              <a:defRPr/>
            </a:lvl1pPr>
          </a:lstStyle>
          <a:p>
            <a:pPr lvl="0"/>
            <a:fld id="{00433C7E-9BB8-4D5C-9063-2697CC59804E}" type="datetime1">
              <a:rPr lang="en-US" smtClean="0"/>
              <a:t>1/29/2021</a:t>
            </a:fld>
            <a:endParaRPr lang="en-US" dirty="0"/>
          </a:p>
        </p:txBody>
      </p:sp>
      <p:sp>
        <p:nvSpPr>
          <p:cNvPr id="5" name="Footer Placeholder 4">
            <a:extLst>
              <a:ext uri="{FF2B5EF4-FFF2-40B4-BE49-F238E27FC236}">
                <a16:creationId xmlns:a16="http://schemas.microsoft.com/office/drawing/2014/main" id="{9AB59BD8-989D-44F9-9CDA-43EE6846F376}"/>
              </a:ext>
            </a:extLst>
          </p:cNvPr>
          <p:cNvSpPr txBox="1">
            <a:spLocks noGrp="1"/>
          </p:cNvSpPr>
          <p:nvPr>
            <p:ph type="ftr" sz="quarter" idx="9"/>
          </p:nvPr>
        </p:nvSpPr>
        <p:spPr/>
        <p:txBody>
          <a:bodyPr/>
          <a:lstStyle>
            <a:lvl1pPr>
              <a:defRPr/>
            </a:lvl1pPr>
          </a:lstStyle>
          <a:p>
            <a:pPr lvl="0"/>
            <a:endParaRPr lang="en-US" dirty="0"/>
          </a:p>
        </p:txBody>
      </p:sp>
      <p:sp>
        <p:nvSpPr>
          <p:cNvPr id="6" name="Slide Number Placeholder 5">
            <a:extLst>
              <a:ext uri="{FF2B5EF4-FFF2-40B4-BE49-F238E27FC236}">
                <a16:creationId xmlns:a16="http://schemas.microsoft.com/office/drawing/2014/main" id="{6237D314-8B62-4B5B-A070-22044D4F2942}"/>
              </a:ext>
            </a:extLst>
          </p:cNvPr>
          <p:cNvSpPr txBox="1">
            <a:spLocks noGrp="1"/>
          </p:cNvSpPr>
          <p:nvPr>
            <p:ph type="sldNum" sz="quarter" idx="8"/>
          </p:nvPr>
        </p:nvSpPr>
        <p:spPr/>
        <p:txBody>
          <a:bodyPr/>
          <a:lstStyle>
            <a:lvl1pPr>
              <a:defRPr/>
            </a:lvl1pPr>
          </a:lstStyle>
          <a:p>
            <a:pPr lvl="0"/>
            <a:fld id="{395EAAA7-0952-4789-BA87-389B7598CFEE}" type="slidenum">
              <a:t>‹#›</a:t>
            </a:fld>
            <a:endParaRPr lang="en-US" dirty="0"/>
          </a:p>
        </p:txBody>
      </p:sp>
    </p:spTree>
    <p:extLst>
      <p:ext uri="{BB962C8B-B14F-4D97-AF65-F5344CB8AC3E}">
        <p14:creationId xmlns:p14="http://schemas.microsoft.com/office/powerpoint/2010/main" val="219225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3F83-18A2-4E83-9693-FCDB26D01C72}"/>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9B26369-ECE8-461E-858E-F1348BC97EB1}"/>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BCE4F-446A-4E0C-ACBE-F54C3EF5E94A}"/>
              </a:ext>
            </a:extLst>
          </p:cNvPr>
          <p:cNvSpPr txBox="1">
            <a:spLocks noGrp="1"/>
          </p:cNvSpPr>
          <p:nvPr>
            <p:ph type="dt" sz="half" idx="7"/>
          </p:nvPr>
        </p:nvSpPr>
        <p:spPr/>
        <p:txBody>
          <a:bodyPr/>
          <a:lstStyle>
            <a:lvl1pPr>
              <a:defRPr/>
            </a:lvl1pPr>
          </a:lstStyle>
          <a:p>
            <a:pPr lvl="0"/>
            <a:fld id="{013E7A93-8D5E-4723-916C-E8D24E010885}" type="datetime1">
              <a:rPr lang="en-US" smtClean="0"/>
              <a:t>1/29/2021</a:t>
            </a:fld>
            <a:endParaRPr lang="en-US" dirty="0"/>
          </a:p>
        </p:txBody>
      </p:sp>
      <p:sp>
        <p:nvSpPr>
          <p:cNvPr id="5" name="Footer Placeholder 4">
            <a:extLst>
              <a:ext uri="{FF2B5EF4-FFF2-40B4-BE49-F238E27FC236}">
                <a16:creationId xmlns:a16="http://schemas.microsoft.com/office/drawing/2014/main" id="{411E69AD-CB89-42F6-940A-39EE289B0100}"/>
              </a:ext>
            </a:extLst>
          </p:cNvPr>
          <p:cNvSpPr txBox="1">
            <a:spLocks noGrp="1"/>
          </p:cNvSpPr>
          <p:nvPr>
            <p:ph type="ftr" sz="quarter" idx="9"/>
          </p:nvPr>
        </p:nvSpPr>
        <p:spPr/>
        <p:txBody>
          <a:bodyPr/>
          <a:lstStyle>
            <a:lvl1pPr>
              <a:defRPr/>
            </a:lvl1pPr>
          </a:lstStyle>
          <a:p>
            <a:pPr lvl="0"/>
            <a:endParaRPr lang="en-US" dirty="0"/>
          </a:p>
        </p:txBody>
      </p:sp>
      <p:sp>
        <p:nvSpPr>
          <p:cNvPr id="6" name="Slide Number Placeholder 5">
            <a:extLst>
              <a:ext uri="{FF2B5EF4-FFF2-40B4-BE49-F238E27FC236}">
                <a16:creationId xmlns:a16="http://schemas.microsoft.com/office/drawing/2014/main" id="{E195E937-7B83-400E-B662-B7FD2309A341}"/>
              </a:ext>
            </a:extLst>
          </p:cNvPr>
          <p:cNvSpPr txBox="1">
            <a:spLocks noGrp="1"/>
          </p:cNvSpPr>
          <p:nvPr>
            <p:ph type="sldNum" sz="quarter" idx="8"/>
          </p:nvPr>
        </p:nvSpPr>
        <p:spPr/>
        <p:txBody>
          <a:bodyPr/>
          <a:lstStyle>
            <a:lvl1pPr>
              <a:defRPr/>
            </a:lvl1pPr>
          </a:lstStyle>
          <a:p>
            <a:pPr lvl="0"/>
            <a:fld id="{78B355FC-0CE8-4E3A-914D-AF0B6CA3CB12}" type="slidenum">
              <a:t>‹#›</a:t>
            </a:fld>
            <a:endParaRPr lang="en-US" dirty="0"/>
          </a:p>
        </p:txBody>
      </p:sp>
    </p:spTree>
    <p:extLst>
      <p:ext uri="{BB962C8B-B14F-4D97-AF65-F5344CB8AC3E}">
        <p14:creationId xmlns:p14="http://schemas.microsoft.com/office/powerpoint/2010/main" val="281094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BCBE4A-4DFE-4B53-A1AF-AFC6DA007A2D}"/>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A7618D82-C304-402D-A537-1F7ABC39B94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A33B9-6CEF-4A80-8933-779512C3DF78}"/>
              </a:ext>
            </a:extLst>
          </p:cNvPr>
          <p:cNvSpPr txBox="1">
            <a:spLocks noGrp="1"/>
          </p:cNvSpPr>
          <p:nvPr>
            <p:ph type="dt" sz="half" idx="7"/>
          </p:nvPr>
        </p:nvSpPr>
        <p:spPr/>
        <p:txBody>
          <a:bodyPr/>
          <a:lstStyle>
            <a:lvl1pPr>
              <a:defRPr/>
            </a:lvl1pPr>
          </a:lstStyle>
          <a:p>
            <a:pPr lvl="0"/>
            <a:fld id="{1B75ED97-72B5-4B38-B3C6-41D3035C9DB4}" type="datetime1">
              <a:rPr lang="en-US" smtClean="0"/>
              <a:t>1/29/2021</a:t>
            </a:fld>
            <a:endParaRPr lang="en-US" dirty="0"/>
          </a:p>
        </p:txBody>
      </p:sp>
      <p:sp>
        <p:nvSpPr>
          <p:cNvPr id="5" name="Footer Placeholder 4">
            <a:extLst>
              <a:ext uri="{FF2B5EF4-FFF2-40B4-BE49-F238E27FC236}">
                <a16:creationId xmlns:a16="http://schemas.microsoft.com/office/drawing/2014/main" id="{588E2B00-E7D9-47E3-976B-63CAC441BF48}"/>
              </a:ext>
            </a:extLst>
          </p:cNvPr>
          <p:cNvSpPr txBox="1">
            <a:spLocks noGrp="1"/>
          </p:cNvSpPr>
          <p:nvPr>
            <p:ph type="ftr" sz="quarter" idx="9"/>
          </p:nvPr>
        </p:nvSpPr>
        <p:spPr/>
        <p:txBody>
          <a:bodyPr/>
          <a:lstStyle>
            <a:lvl1pPr>
              <a:defRPr/>
            </a:lvl1pPr>
          </a:lstStyle>
          <a:p>
            <a:pPr lvl="0"/>
            <a:endParaRPr lang="en-US" dirty="0"/>
          </a:p>
        </p:txBody>
      </p:sp>
      <p:sp>
        <p:nvSpPr>
          <p:cNvPr id="6" name="Slide Number Placeholder 5">
            <a:extLst>
              <a:ext uri="{FF2B5EF4-FFF2-40B4-BE49-F238E27FC236}">
                <a16:creationId xmlns:a16="http://schemas.microsoft.com/office/drawing/2014/main" id="{DA317FD3-F75A-4B72-B914-20FF51CCDDD6}"/>
              </a:ext>
            </a:extLst>
          </p:cNvPr>
          <p:cNvSpPr txBox="1">
            <a:spLocks noGrp="1"/>
          </p:cNvSpPr>
          <p:nvPr>
            <p:ph type="sldNum" sz="quarter" idx="8"/>
          </p:nvPr>
        </p:nvSpPr>
        <p:spPr/>
        <p:txBody>
          <a:bodyPr/>
          <a:lstStyle>
            <a:lvl1pPr>
              <a:defRPr/>
            </a:lvl1pPr>
          </a:lstStyle>
          <a:p>
            <a:pPr lvl="0"/>
            <a:fld id="{92CABFCF-28DE-45EA-B29E-97111609FA47}" type="slidenum">
              <a:t>‹#›</a:t>
            </a:fld>
            <a:endParaRPr lang="en-US" dirty="0"/>
          </a:p>
        </p:txBody>
      </p:sp>
    </p:spTree>
    <p:extLst>
      <p:ext uri="{BB962C8B-B14F-4D97-AF65-F5344CB8AC3E}">
        <p14:creationId xmlns:p14="http://schemas.microsoft.com/office/powerpoint/2010/main" val="142390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C6E1F72-AB1B-4FC5-89F1-BFCDA12E6AEC}"/>
              </a:ext>
            </a:extLst>
          </p:cNvPr>
          <p:cNvSpPr txBox="1">
            <a:spLocks noGrp="1"/>
          </p:cNvSpPr>
          <p:nvPr>
            <p:ph idx="1"/>
          </p:nvPr>
        </p:nvSpPr>
        <p:spPr/>
        <p:txBody>
          <a:bodyPr/>
          <a:lstStyle>
            <a:lvl1pPr marL="344491" indent="-344491">
              <a:lnSpc>
                <a:spcPct val="120000"/>
              </a:lnSpc>
              <a:spcAft>
                <a:spcPts val="600"/>
              </a:spcAft>
              <a:defRPr>
                <a:solidFill>
                  <a:srgbClr val="404040"/>
                </a:solidFill>
                <a:latin typeface="Segoe UI" pitchFamily="34"/>
                <a:cs typeface="Segoe UI" pitchFamily="34"/>
              </a:defRPr>
            </a:lvl1pPr>
            <a:lvl2pPr marL="795335" indent="-338135">
              <a:lnSpc>
                <a:spcPct val="120000"/>
              </a:lnSpc>
              <a:spcAft>
                <a:spcPts val="600"/>
              </a:spcAft>
              <a:defRPr>
                <a:solidFill>
                  <a:srgbClr val="404040"/>
                </a:solidFill>
                <a:latin typeface="Segoe UI" pitchFamily="34"/>
                <a:cs typeface="Segoe UI" pitchFamily="34"/>
              </a:defRPr>
            </a:lvl2pPr>
            <a:lvl3pPr marL="1258891" indent="-344491">
              <a:lnSpc>
                <a:spcPct val="120000"/>
              </a:lnSpc>
              <a:spcAft>
                <a:spcPts val="600"/>
              </a:spcAft>
              <a:defRPr>
                <a:solidFill>
                  <a:srgbClr val="404040"/>
                </a:solidFill>
                <a:latin typeface="Segoe UI" pitchFamily="34"/>
                <a:cs typeface="Segoe UI" pitchFamily="34"/>
              </a:defRPr>
            </a:lvl3pPr>
            <a:lvl4pPr marL="1709735" indent="-338135">
              <a:lnSpc>
                <a:spcPct val="120000"/>
              </a:lnSpc>
              <a:spcAft>
                <a:spcPts val="600"/>
              </a:spcAft>
              <a:defRPr>
                <a:solidFill>
                  <a:srgbClr val="404040"/>
                </a:solidFill>
                <a:latin typeface="Segoe UI" pitchFamily="34"/>
                <a:cs typeface="Segoe UI" pitchFamily="34"/>
              </a:defRPr>
            </a:lvl4pPr>
            <a:lvl5pPr marL="2173291" indent="-344491">
              <a:lnSpc>
                <a:spcPct val="120000"/>
              </a:lnSpc>
              <a:spcAft>
                <a:spcPts val="600"/>
              </a:spcAft>
              <a:defRPr>
                <a:solidFill>
                  <a:srgbClr val="404040"/>
                </a:solidFill>
                <a:latin typeface="Segoe UI" pitchFamily="34"/>
                <a:cs typeface="Segoe UI"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FE868306-6C38-479E-8F4A-5B72DDAF7664}"/>
              </a:ext>
            </a:extLst>
          </p:cNvPr>
          <p:cNvSpPr txBox="1">
            <a:spLocks noGrp="1"/>
          </p:cNvSpPr>
          <p:nvPr>
            <p:ph type="dt" sz="half" idx="7"/>
          </p:nvPr>
        </p:nvSpPr>
        <p:spPr/>
        <p:txBody>
          <a:bodyPr/>
          <a:lstStyle>
            <a:lvl1pPr>
              <a:defRPr/>
            </a:lvl1pPr>
          </a:lstStyle>
          <a:p>
            <a:pPr lvl="0"/>
            <a:fld id="{0EEC8057-27F0-4CDB-9AB9-BA187EB5C790}" type="datetime1">
              <a:rPr lang="en-US" smtClean="0"/>
              <a:t>1/29/2021</a:t>
            </a:fld>
            <a:endParaRPr lang="en-US" dirty="0"/>
          </a:p>
        </p:txBody>
      </p:sp>
      <p:sp>
        <p:nvSpPr>
          <p:cNvPr id="4" name="Footer Placeholder 4">
            <a:extLst>
              <a:ext uri="{FF2B5EF4-FFF2-40B4-BE49-F238E27FC236}">
                <a16:creationId xmlns:a16="http://schemas.microsoft.com/office/drawing/2014/main" id="{89314A01-3DA6-43EF-B893-65BB31A090E7}"/>
              </a:ext>
            </a:extLst>
          </p:cNvPr>
          <p:cNvSpPr txBox="1">
            <a:spLocks noGrp="1"/>
          </p:cNvSpPr>
          <p:nvPr>
            <p:ph type="ftr" sz="quarter" idx="9"/>
          </p:nvPr>
        </p:nvSpPr>
        <p:spPr/>
        <p:txBody>
          <a:bodyPr/>
          <a:lstStyle>
            <a:lvl1pPr>
              <a:defRPr/>
            </a:lvl1pPr>
          </a:lstStyle>
          <a:p>
            <a:pPr lvl="0"/>
            <a:endParaRPr lang="en-US" dirty="0"/>
          </a:p>
        </p:txBody>
      </p:sp>
      <p:sp>
        <p:nvSpPr>
          <p:cNvPr id="5" name="Slide Number Placeholder 5">
            <a:extLst>
              <a:ext uri="{FF2B5EF4-FFF2-40B4-BE49-F238E27FC236}">
                <a16:creationId xmlns:a16="http://schemas.microsoft.com/office/drawing/2014/main" id="{21820926-B194-4FBE-AF17-B246D06E55C7}"/>
              </a:ext>
            </a:extLst>
          </p:cNvPr>
          <p:cNvSpPr txBox="1">
            <a:spLocks noGrp="1"/>
          </p:cNvSpPr>
          <p:nvPr>
            <p:ph type="sldNum" sz="quarter" idx="8"/>
          </p:nvPr>
        </p:nvSpPr>
        <p:spPr/>
        <p:txBody>
          <a:bodyPr/>
          <a:lstStyle>
            <a:lvl1pPr>
              <a:defRPr>
                <a:latin typeface="Segoe UI" pitchFamily="34"/>
                <a:cs typeface="Segoe UI" pitchFamily="34"/>
              </a:defRPr>
            </a:lvl1pPr>
          </a:lstStyle>
          <a:p>
            <a:pPr lvl="0"/>
            <a:fld id="{6E4D9A7D-EB4F-44C3-8DEB-B83CC6D6A65A}" type="slidenum">
              <a:t>‹#›</a:t>
            </a:fld>
            <a:endParaRPr lang="en-US" dirty="0"/>
          </a:p>
        </p:txBody>
      </p:sp>
      <p:sp>
        <p:nvSpPr>
          <p:cNvPr id="6" name="Title 12">
            <a:extLst>
              <a:ext uri="{FF2B5EF4-FFF2-40B4-BE49-F238E27FC236}">
                <a16:creationId xmlns:a16="http://schemas.microsoft.com/office/drawing/2014/main" id="{7B9F1C1C-4E13-4E4A-9723-5B870F9FEA8C}"/>
              </a:ext>
            </a:extLst>
          </p:cNvPr>
          <p:cNvSpPr txBox="1"/>
          <p:nvPr/>
        </p:nvSpPr>
        <p:spPr>
          <a:xfrm>
            <a:off x="0" y="591671"/>
            <a:ext cx="12191996" cy="847996"/>
          </a:xfrm>
          <a:prstGeom prst="rect">
            <a:avLst/>
          </a:prstGeom>
          <a:solidFill>
            <a:srgbClr val="00457C"/>
          </a:solidFill>
          <a:ln cap="flat">
            <a:noFill/>
          </a:ln>
        </p:spPr>
        <p:txBody>
          <a:bodyPr vert="horz" wrap="square" lIns="457200" tIns="182880" rIns="457200" bIns="18288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Segoe UI" pitchFamily="34"/>
              <a:cs typeface="Segoe UI" pitchFamily="34"/>
            </a:endParaRPr>
          </a:p>
        </p:txBody>
      </p:sp>
      <p:sp>
        <p:nvSpPr>
          <p:cNvPr id="7" name="Title 1">
            <a:extLst>
              <a:ext uri="{FF2B5EF4-FFF2-40B4-BE49-F238E27FC236}">
                <a16:creationId xmlns:a16="http://schemas.microsoft.com/office/drawing/2014/main" id="{E7E0C556-B380-4735-886B-1C816198ECC1}"/>
              </a:ext>
            </a:extLst>
          </p:cNvPr>
          <p:cNvSpPr txBox="1">
            <a:spLocks noGrp="1"/>
          </p:cNvSpPr>
          <p:nvPr>
            <p:ph type="title"/>
          </p:nvPr>
        </p:nvSpPr>
        <p:spPr>
          <a:xfrm>
            <a:off x="838203" y="352885"/>
            <a:ext cx="10515600" cy="1325559"/>
          </a:xfrm>
        </p:spPr>
        <p:txBody>
          <a:bodyPr/>
          <a:lstStyle>
            <a:lvl1pPr>
              <a:defRPr>
                <a:solidFill>
                  <a:srgbClr val="FFFFFF"/>
                </a:solidFill>
                <a:latin typeface="Segoe UI" pitchFamily="34"/>
                <a:cs typeface="Segoe UI" pitchFamily="34"/>
              </a:defRPr>
            </a:lvl1pPr>
          </a:lstStyle>
          <a:p>
            <a:pPr lvl="0"/>
            <a:r>
              <a:rPr lang="en-US"/>
              <a:t>Click to edit Master title style</a:t>
            </a:r>
          </a:p>
        </p:txBody>
      </p:sp>
      <p:pic>
        <p:nvPicPr>
          <p:cNvPr id="8" name="Picture 9">
            <a:extLst>
              <a:ext uri="{FF2B5EF4-FFF2-40B4-BE49-F238E27FC236}">
                <a16:creationId xmlns:a16="http://schemas.microsoft.com/office/drawing/2014/main" id="{7802D8C8-6433-4D2B-B24B-35183FDBEB10}"/>
              </a:ext>
            </a:extLst>
          </p:cNvPr>
          <p:cNvPicPr>
            <a:picLocks noChangeAspect="1"/>
          </p:cNvPicPr>
          <p:nvPr/>
        </p:nvPicPr>
        <p:blipFill>
          <a:blip r:embed="rId2"/>
          <a:stretch>
            <a:fillRect/>
          </a:stretch>
        </p:blipFill>
        <p:spPr>
          <a:xfrm>
            <a:off x="1623178" y="6186364"/>
            <a:ext cx="747668" cy="448010"/>
          </a:xfrm>
          <a:prstGeom prst="rect">
            <a:avLst/>
          </a:prstGeom>
          <a:noFill/>
          <a:ln cap="flat">
            <a:noFill/>
          </a:ln>
        </p:spPr>
      </p:pic>
      <p:pic>
        <p:nvPicPr>
          <p:cNvPr id="9" name="Picture 13">
            <a:extLst>
              <a:ext uri="{FF2B5EF4-FFF2-40B4-BE49-F238E27FC236}">
                <a16:creationId xmlns:a16="http://schemas.microsoft.com/office/drawing/2014/main" id="{FBE6CAFB-540F-429C-8398-D68169125C4A}"/>
              </a:ext>
            </a:extLst>
          </p:cNvPr>
          <p:cNvPicPr>
            <a:picLocks noChangeAspect="1"/>
          </p:cNvPicPr>
          <p:nvPr/>
        </p:nvPicPr>
        <p:blipFill>
          <a:blip r:embed="rId3"/>
          <a:stretch>
            <a:fillRect/>
          </a:stretch>
        </p:blipFill>
        <p:spPr>
          <a:xfrm>
            <a:off x="311078" y="6179423"/>
            <a:ext cx="1107393" cy="454950"/>
          </a:xfrm>
          <a:prstGeom prst="rect">
            <a:avLst/>
          </a:prstGeom>
          <a:noFill/>
          <a:ln cap="flat">
            <a:noFill/>
          </a:ln>
        </p:spPr>
      </p:pic>
    </p:spTree>
    <p:extLst>
      <p:ext uri="{BB962C8B-B14F-4D97-AF65-F5344CB8AC3E}">
        <p14:creationId xmlns:p14="http://schemas.microsoft.com/office/powerpoint/2010/main" val="2406127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C498C7-B849-4922-9C72-60DE22C092C0}"/>
              </a:ext>
            </a:extLst>
          </p:cNvPr>
          <p:cNvSpPr txBox="1">
            <a:spLocks noGrp="1"/>
          </p:cNvSpPr>
          <p:nvPr>
            <p:ph type="dt" sz="half" idx="7"/>
          </p:nvPr>
        </p:nvSpPr>
        <p:spPr/>
        <p:txBody>
          <a:bodyPr/>
          <a:lstStyle>
            <a:lvl1pPr>
              <a:defRPr/>
            </a:lvl1pPr>
          </a:lstStyle>
          <a:p>
            <a:pPr lvl="0"/>
            <a:fld id="{1BD86DD5-0CF6-4DD7-BEF5-3949EEA3266E}" type="datetime1">
              <a:rPr lang="en-US" smtClean="0"/>
              <a:t>1/29/2021</a:t>
            </a:fld>
            <a:endParaRPr lang="en-US" dirty="0"/>
          </a:p>
        </p:txBody>
      </p:sp>
      <p:sp>
        <p:nvSpPr>
          <p:cNvPr id="3" name="Footer Placeholder 4">
            <a:extLst>
              <a:ext uri="{FF2B5EF4-FFF2-40B4-BE49-F238E27FC236}">
                <a16:creationId xmlns:a16="http://schemas.microsoft.com/office/drawing/2014/main" id="{26094833-8289-42FF-B3E7-509F8A3729A8}"/>
              </a:ext>
            </a:extLst>
          </p:cNvPr>
          <p:cNvSpPr txBox="1">
            <a:spLocks noGrp="1"/>
          </p:cNvSpPr>
          <p:nvPr>
            <p:ph type="ftr" sz="quarter" idx="9"/>
          </p:nvPr>
        </p:nvSpPr>
        <p:spPr/>
        <p:txBody>
          <a:bodyPr/>
          <a:lstStyle>
            <a:lvl1pPr>
              <a:defRPr/>
            </a:lvl1pPr>
          </a:lstStyle>
          <a:p>
            <a:pPr lvl="0"/>
            <a:endParaRPr lang="en-US" dirty="0"/>
          </a:p>
        </p:txBody>
      </p:sp>
      <p:sp>
        <p:nvSpPr>
          <p:cNvPr id="4" name="Slide Number Placeholder 5">
            <a:extLst>
              <a:ext uri="{FF2B5EF4-FFF2-40B4-BE49-F238E27FC236}">
                <a16:creationId xmlns:a16="http://schemas.microsoft.com/office/drawing/2014/main" id="{100A8B0D-D92E-4298-B5A1-B605545D6F0D}"/>
              </a:ext>
            </a:extLst>
          </p:cNvPr>
          <p:cNvSpPr txBox="1">
            <a:spLocks noGrp="1"/>
          </p:cNvSpPr>
          <p:nvPr>
            <p:ph type="sldNum" sz="quarter" idx="8"/>
          </p:nvPr>
        </p:nvSpPr>
        <p:spPr/>
        <p:txBody>
          <a:bodyPr/>
          <a:lstStyle>
            <a:lvl1pPr>
              <a:defRPr/>
            </a:lvl1pPr>
          </a:lstStyle>
          <a:p>
            <a:pPr lvl="0"/>
            <a:fld id="{10C99172-387A-442B-8D09-E7680C9F294F}" type="slidenum">
              <a:t>‹#›</a:t>
            </a:fld>
            <a:endParaRPr lang="en-US" dirty="0"/>
          </a:p>
        </p:txBody>
      </p:sp>
      <p:sp>
        <p:nvSpPr>
          <p:cNvPr id="5" name="Title 12">
            <a:extLst>
              <a:ext uri="{FF2B5EF4-FFF2-40B4-BE49-F238E27FC236}">
                <a16:creationId xmlns:a16="http://schemas.microsoft.com/office/drawing/2014/main" id="{449CD151-035B-4EB7-9C38-64AAB7FB23A8}"/>
              </a:ext>
            </a:extLst>
          </p:cNvPr>
          <p:cNvSpPr txBox="1"/>
          <p:nvPr/>
        </p:nvSpPr>
        <p:spPr>
          <a:xfrm>
            <a:off x="0" y="1564309"/>
            <a:ext cx="12191996" cy="1936379"/>
          </a:xfrm>
          <a:prstGeom prst="rect">
            <a:avLst/>
          </a:prstGeom>
          <a:solidFill>
            <a:srgbClr val="00457C"/>
          </a:solidFill>
          <a:ln cap="flat">
            <a:noFill/>
          </a:ln>
        </p:spPr>
        <p:txBody>
          <a:bodyPr vert="horz" wrap="square" lIns="457200" tIns="182880" rIns="457200" bIns="18288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Segoe UI" pitchFamily="34"/>
              <a:cs typeface="Segoe UI" pitchFamily="34"/>
            </a:endParaRPr>
          </a:p>
        </p:txBody>
      </p:sp>
      <p:sp>
        <p:nvSpPr>
          <p:cNvPr id="6" name="Title 1">
            <a:extLst>
              <a:ext uri="{FF2B5EF4-FFF2-40B4-BE49-F238E27FC236}">
                <a16:creationId xmlns:a16="http://schemas.microsoft.com/office/drawing/2014/main" id="{34BF6360-38B8-4A64-A621-486E65ED2D2F}"/>
              </a:ext>
            </a:extLst>
          </p:cNvPr>
          <p:cNvSpPr txBox="1">
            <a:spLocks noGrp="1"/>
          </p:cNvSpPr>
          <p:nvPr>
            <p:ph type="title"/>
          </p:nvPr>
        </p:nvSpPr>
        <p:spPr>
          <a:xfrm>
            <a:off x="838203" y="1869710"/>
            <a:ext cx="10515600" cy="1325559"/>
          </a:xfrm>
        </p:spPr>
        <p:txBody>
          <a:bodyPr anchorCtr="1"/>
          <a:lstStyle>
            <a:lvl1pPr algn="ctr">
              <a:defRPr>
                <a:solidFill>
                  <a:srgbClr val="FFFFFF"/>
                </a:solidFill>
                <a:latin typeface="Segoe UI" pitchFamily="34"/>
                <a:cs typeface="Segoe UI" pitchFamily="34"/>
              </a:defRPr>
            </a:lvl1pPr>
          </a:lstStyle>
          <a:p>
            <a:pPr lvl="0"/>
            <a:r>
              <a:rPr lang="en-US"/>
              <a:t>Click to edit Master title style</a:t>
            </a:r>
          </a:p>
        </p:txBody>
      </p:sp>
      <p:pic>
        <p:nvPicPr>
          <p:cNvPr id="7" name="Picture 14">
            <a:extLst>
              <a:ext uri="{FF2B5EF4-FFF2-40B4-BE49-F238E27FC236}">
                <a16:creationId xmlns:a16="http://schemas.microsoft.com/office/drawing/2014/main" id="{4616BBEF-7F92-47E9-80DC-E02AB1107454}"/>
              </a:ext>
            </a:extLst>
          </p:cNvPr>
          <p:cNvPicPr>
            <a:picLocks noChangeAspect="1"/>
          </p:cNvPicPr>
          <p:nvPr/>
        </p:nvPicPr>
        <p:blipFill>
          <a:blip r:embed="rId2"/>
          <a:stretch>
            <a:fillRect/>
          </a:stretch>
        </p:blipFill>
        <p:spPr>
          <a:xfrm>
            <a:off x="1623178" y="6186364"/>
            <a:ext cx="747668" cy="448010"/>
          </a:xfrm>
          <a:prstGeom prst="rect">
            <a:avLst/>
          </a:prstGeom>
          <a:noFill/>
          <a:ln cap="flat">
            <a:noFill/>
          </a:ln>
        </p:spPr>
      </p:pic>
      <p:pic>
        <p:nvPicPr>
          <p:cNvPr id="8" name="Picture 15">
            <a:extLst>
              <a:ext uri="{FF2B5EF4-FFF2-40B4-BE49-F238E27FC236}">
                <a16:creationId xmlns:a16="http://schemas.microsoft.com/office/drawing/2014/main" id="{002FBF2F-3463-45B0-BF66-652AF01FF0DA}"/>
              </a:ext>
            </a:extLst>
          </p:cNvPr>
          <p:cNvPicPr>
            <a:picLocks noChangeAspect="1"/>
          </p:cNvPicPr>
          <p:nvPr/>
        </p:nvPicPr>
        <p:blipFill>
          <a:blip r:embed="rId3"/>
          <a:stretch>
            <a:fillRect/>
          </a:stretch>
        </p:blipFill>
        <p:spPr>
          <a:xfrm>
            <a:off x="311078" y="6179423"/>
            <a:ext cx="1107393" cy="454950"/>
          </a:xfrm>
          <a:prstGeom prst="rect">
            <a:avLst/>
          </a:prstGeom>
          <a:noFill/>
          <a:ln cap="flat">
            <a:noFill/>
          </a:ln>
        </p:spPr>
      </p:pic>
    </p:spTree>
    <p:extLst>
      <p:ext uri="{BB962C8B-B14F-4D97-AF65-F5344CB8AC3E}">
        <p14:creationId xmlns:p14="http://schemas.microsoft.com/office/powerpoint/2010/main" val="345080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2AFF-A48E-4BE2-BDCB-5AFF2FF1D582}"/>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659FEBEA-9FC6-401F-B916-735B59E1F1DE}"/>
              </a:ext>
            </a:extLst>
          </p:cNvPr>
          <p:cNvSpPr txBox="1">
            <a:spLocks noGrp="1"/>
          </p:cNvSpPr>
          <p:nvPr>
            <p:ph type="dt" sz="half" idx="7"/>
          </p:nvPr>
        </p:nvSpPr>
        <p:spPr/>
        <p:txBody>
          <a:bodyPr/>
          <a:lstStyle>
            <a:lvl1pPr>
              <a:defRPr/>
            </a:lvl1pPr>
          </a:lstStyle>
          <a:p>
            <a:pPr lvl="0"/>
            <a:fld id="{923685EF-C9B8-42B3-A3BF-7574BF565CE0}" type="datetime1">
              <a:rPr lang="en-US" smtClean="0"/>
              <a:t>1/29/2021</a:t>
            </a:fld>
            <a:endParaRPr lang="en-US" dirty="0"/>
          </a:p>
        </p:txBody>
      </p:sp>
      <p:sp>
        <p:nvSpPr>
          <p:cNvPr id="4" name="Footer Placeholder 3">
            <a:extLst>
              <a:ext uri="{FF2B5EF4-FFF2-40B4-BE49-F238E27FC236}">
                <a16:creationId xmlns:a16="http://schemas.microsoft.com/office/drawing/2014/main" id="{15BF735B-22C3-4142-B547-2255055B0F65}"/>
              </a:ext>
            </a:extLst>
          </p:cNvPr>
          <p:cNvSpPr txBox="1">
            <a:spLocks noGrp="1"/>
          </p:cNvSpPr>
          <p:nvPr>
            <p:ph type="ftr" sz="quarter" idx="9"/>
          </p:nvPr>
        </p:nvSpPr>
        <p:spPr/>
        <p:txBody>
          <a:bodyPr/>
          <a:lstStyle>
            <a:lvl1pPr>
              <a:defRPr/>
            </a:lvl1pPr>
          </a:lstStyle>
          <a:p>
            <a:pPr lvl="0"/>
            <a:endParaRPr lang="en-US" dirty="0"/>
          </a:p>
        </p:txBody>
      </p:sp>
      <p:sp>
        <p:nvSpPr>
          <p:cNvPr id="5" name="Slide Number Placeholder 4">
            <a:extLst>
              <a:ext uri="{FF2B5EF4-FFF2-40B4-BE49-F238E27FC236}">
                <a16:creationId xmlns:a16="http://schemas.microsoft.com/office/drawing/2014/main" id="{B21BD3B1-FE68-4D5B-BDB4-1DACA4E09057}"/>
              </a:ext>
            </a:extLst>
          </p:cNvPr>
          <p:cNvSpPr txBox="1">
            <a:spLocks noGrp="1"/>
          </p:cNvSpPr>
          <p:nvPr>
            <p:ph type="sldNum" sz="quarter" idx="8"/>
          </p:nvPr>
        </p:nvSpPr>
        <p:spPr/>
        <p:txBody>
          <a:bodyPr/>
          <a:lstStyle>
            <a:lvl1pPr>
              <a:defRPr/>
            </a:lvl1pPr>
          </a:lstStyle>
          <a:p>
            <a:pPr lvl="0"/>
            <a:fld id="{FA88E205-FD09-460A-8860-3AB65C62B785}" type="slidenum">
              <a:t>‹#›</a:t>
            </a:fld>
            <a:endParaRPr lang="en-US" dirty="0"/>
          </a:p>
        </p:txBody>
      </p:sp>
      <p:pic>
        <p:nvPicPr>
          <p:cNvPr id="6" name="Picture 5">
            <a:extLst>
              <a:ext uri="{FF2B5EF4-FFF2-40B4-BE49-F238E27FC236}">
                <a16:creationId xmlns:a16="http://schemas.microsoft.com/office/drawing/2014/main" id="{4B25B80D-F329-42D8-BC6B-0CA4CEA5F569}"/>
              </a:ext>
            </a:extLst>
          </p:cNvPr>
          <p:cNvPicPr>
            <a:picLocks noChangeAspect="1"/>
          </p:cNvPicPr>
          <p:nvPr/>
        </p:nvPicPr>
        <p:blipFill>
          <a:blip r:embed="rId2"/>
          <a:stretch>
            <a:fillRect/>
          </a:stretch>
        </p:blipFill>
        <p:spPr>
          <a:xfrm>
            <a:off x="311078" y="6179423"/>
            <a:ext cx="1107393" cy="454950"/>
          </a:xfrm>
          <a:prstGeom prst="rect">
            <a:avLst/>
          </a:prstGeom>
          <a:noFill/>
          <a:ln cap="flat">
            <a:noFill/>
          </a:ln>
        </p:spPr>
      </p:pic>
      <p:pic>
        <p:nvPicPr>
          <p:cNvPr id="7" name="Picture 6">
            <a:extLst>
              <a:ext uri="{FF2B5EF4-FFF2-40B4-BE49-F238E27FC236}">
                <a16:creationId xmlns:a16="http://schemas.microsoft.com/office/drawing/2014/main" id="{21315F41-9809-4A3A-A73B-A463C125DA63}"/>
              </a:ext>
            </a:extLst>
          </p:cNvPr>
          <p:cNvPicPr>
            <a:picLocks noChangeAspect="1"/>
          </p:cNvPicPr>
          <p:nvPr/>
        </p:nvPicPr>
        <p:blipFill>
          <a:blip r:embed="rId3"/>
          <a:stretch>
            <a:fillRect/>
          </a:stretch>
        </p:blipFill>
        <p:spPr>
          <a:xfrm>
            <a:off x="1623178" y="6186364"/>
            <a:ext cx="747668" cy="448010"/>
          </a:xfrm>
          <a:prstGeom prst="rect">
            <a:avLst/>
          </a:prstGeom>
          <a:noFill/>
          <a:ln cap="flat">
            <a:noFill/>
          </a:ln>
        </p:spPr>
      </p:pic>
    </p:spTree>
    <p:extLst>
      <p:ext uri="{BB962C8B-B14F-4D97-AF65-F5344CB8AC3E}">
        <p14:creationId xmlns:p14="http://schemas.microsoft.com/office/powerpoint/2010/main" val="32639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E6AE-44D3-4C5E-9485-418DEFFB202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F47E55F-C07F-4B04-A14C-D8A2CBFF39CD}"/>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2F08-4F3F-4FD3-A5A6-F3BCBD4C3AB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D3611-63FF-4948-B2E8-79A82D86B88D}"/>
              </a:ext>
            </a:extLst>
          </p:cNvPr>
          <p:cNvSpPr txBox="1">
            <a:spLocks noGrp="1"/>
          </p:cNvSpPr>
          <p:nvPr>
            <p:ph type="dt" sz="half" idx="7"/>
          </p:nvPr>
        </p:nvSpPr>
        <p:spPr/>
        <p:txBody>
          <a:bodyPr/>
          <a:lstStyle>
            <a:lvl1pPr>
              <a:defRPr/>
            </a:lvl1pPr>
          </a:lstStyle>
          <a:p>
            <a:pPr lvl="0"/>
            <a:fld id="{83548690-E287-46D1-AD9F-0192D9181C63}" type="datetime1">
              <a:rPr lang="en-US" smtClean="0"/>
              <a:t>1/29/2021</a:t>
            </a:fld>
            <a:endParaRPr lang="en-US" dirty="0"/>
          </a:p>
        </p:txBody>
      </p:sp>
      <p:sp>
        <p:nvSpPr>
          <p:cNvPr id="6" name="Footer Placeholder 5">
            <a:extLst>
              <a:ext uri="{FF2B5EF4-FFF2-40B4-BE49-F238E27FC236}">
                <a16:creationId xmlns:a16="http://schemas.microsoft.com/office/drawing/2014/main" id="{45189A06-0F6F-40BC-978E-04937D6F9D66}"/>
              </a:ext>
            </a:extLst>
          </p:cNvPr>
          <p:cNvSpPr txBox="1">
            <a:spLocks noGrp="1"/>
          </p:cNvSpPr>
          <p:nvPr>
            <p:ph type="ftr" sz="quarter" idx="9"/>
          </p:nvPr>
        </p:nvSpPr>
        <p:spPr/>
        <p:txBody>
          <a:bodyPr/>
          <a:lstStyle>
            <a:lvl1pPr>
              <a:defRPr/>
            </a:lvl1pPr>
          </a:lstStyle>
          <a:p>
            <a:pPr lvl="0"/>
            <a:endParaRPr lang="en-US" dirty="0"/>
          </a:p>
        </p:txBody>
      </p:sp>
      <p:sp>
        <p:nvSpPr>
          <p:cNvPr id="7" name="Slide Number Placeholder 6">
            <a:extLst>
              <a:ext uri="{FF2B5EF4-FFF2-40B4-BE49-F238E27FC236}">
                <a16:creationId xmlns:a16="http://schemas.microsoft.com/office/drawing/2014/main" id="{0350FBB9-AEDF-446E-8BE8-F91DC318C9BD}"/>
              </a:ext>
            </a:extLst>
          </p:cNvPr>
          <p:cNvSpPr txBox="1">
            <a:spLocks noGrp="1"/>
          </p:cNvSpPr>
          <p:nvPr>
            <p:ph type="sldNum" sz="quarter" idx="8"/>
          </p:nvPr>
        </p:nvSpPr>
        <p:spPr/>
        <p:txBody>
          <a:bodyPr/>
          <a:lstStyle>
            <a:lvl1pPr>
              <a:defRPr/>
            </a:lvl1pPr>
          </a:lstStyle>
          <a:p>
            <a:pPr lvl="0"/>
            <a:fld id="{A73EC05E-330C-44AB-8D90-3F17205FECE5}" type="slidenum">
              <a:t>‹#›</a:t>
            </a:fld>
            <a:endParaRPr lang="en-US" dirty="0"/>
          </a:p>
        </p:txBody>
      </p:sp>
    </p:spTree>
    <p:extLst>
      <p:ext uri="{BB962C8B-B14F-4D97-AF65-F5344CB8AC3E}">
        <p14:creationId xmlns:p14="http://schemas.microsoft.com/office/powerpoint/2010/main" val="327917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B67D-DDE6-466D-A57A-F5685E2856A7}"/>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9BDD2B00-DA19-4939-92A0-C72A611397DC}"/>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33A79B82-79F2-4F12-8222-63A987770C19}"/>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9DA78-54B4-4987-8E0C-5E8348A050E6}"/>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DD48C003-467D-4166-8B2D-CC68DDD918D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DA642-F071-4B09-AC96-B97DB5913C45}"/>
              </a:ext>
            </a:extLst>
          </p:cNvPr>
          <p:cNvSpPr txBox="1">
            <a:spLocks noGrp="1"/>
          </p:cNvSpPr>
          <p:nvPr>
            <p:ph type="dt" sz="half" idx="7"/>
          </p:nvPr>
        </p:nvSpPr>
        <p:spPr/>
        <p:txBody>
          <a:bodyPr/>
          <a:lstStyle>
            <a:lvl1pPr>
              <a:defRPr/>
            </a:lvl1pPr>
          </a:lstStyle>
          <a:p>
            <a:pPr lvl="0"/>
            <a:fld id="{D11A0436-1130-4A49-8377-64157BF6F17B}" type="datetime1">
              <a:rPr lang="en-US" smtClean="0"/>
              <a:t>1/29/2021</a:t>
            </a:fld>
            <a:endParaRPr lang="en-US" dirty="0"/>
          </a:p>
        </p:txBody>
      </p:sp>
      <p:sp>
        <p:nvSpPr>
          <p:cNvPr id="8" name="Footer Placeholder 7">
            <a:extLst>
              <a:ext uri="{FF2B5EF4-FFF2-40B4-BE49-F238E27FC236}">
                <a16:creationId xmlns:a16="http://schemas.microsoft.com/office/drawing/2014/main" id="{D97188B3-2DB2-4451-994A-5D93254245D5}"/>
              </a:ext>
            </a:extLst>
          </p:cNvPr>
          <p:cNvSpPr txBox="1">
            <a:spLocks noGrp="1"/>
          </p:cNvSpPr>
          <p:nvPr>
            <p:ph type="ftr" sz="quarter" idx="9"/>
          </p:nvPr>
        </p:nvSpPr>
        <p:spPr/>
        <p:txBody>
          <a:bodyPr/>
          <a:lstStyle>
            <a:lvl1pPr>
              <a:defRPr/>
            </a:lvl1pPr>
          </a:lstStyle>
          <a:p>
            <a:pPr lvl="0"/>
            <a:endParaRPr lang="en-US" dirty="0"/>
          </a:p>
        </p:txBody>
      </p:sp>
      <p:sp>
        <p:nvSpPr>
          <p:cNvPr id="9" name="Slide Number Placeholder 8">
            <a:extLst>
              <a:ext uri="{FF2B5EF4-FFF2-40B4-BE49-F238E27FC236}">
                <a16:creationId xmlns:a16="http://schemas.microsoft.com/office/drawing/2014/main" id="{52C1F24E-5629-41B5-B8A6-947715229876}"/>
              </a:ext>
            </a:extLst>
          </p:cNvPr>
          <p:cNvSpPr txBox="1">
            <a:spLocks noGrp="1"/>
          </p:cNvSpPr>
          <p:nvPr>
            <p:ph type="sldNum" sz="quarter" idx="8"/>
          </p:nvPr>
        </p:nvSpPr>
        <p:spPr/>
        <p:txBody>
          <a:bodyPr/>
          <a:lstStyle>
            <a:lvl1pPr>
              <a:defRPr/>
            </a:lvl1pPr>
          </a:lstStyle>
          <a:p>
            <a:pPr lvl="0"/>
            <a:fld id="{9F8BB580-51DA-4C55-93CE-35DEDB383C02}" type="slidenum">
              <a:t>‹#›</a:t>
            </a:fld>
            <a:endParaRPr lang="en-US" dirty="0"/>
          </a:p>
        </p:txBody>
      </p:sp>
    </p:spTree>
    <p:extLst>
      <p:ext uri="{BB962C8B-B14F-4D97-AF65-F5344CB8AC3E}">
        <p14:creationId xmlns:p14="http://schemas.microsoft.com/office/powerpoint/2010/main" val="17802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40699-BF01-463D-B036-1BD848F9C506}"/>
              </a:ext>
            </a:extLst>
          </p:cNvPr>
          <p:cNvSpPr txBox="1">
            <a:spLocks noGrp="1"/>
          </p:cNvSpPr>
          <p:nvPr>
            <p:ph type="dt" sz="half" idx="7"/>
          </p:nvPr>
        </p:nvSpPr>
        <p:spPr/>
        <p:txBody>
          <a:bodyPr/>
          <a:lstStyle>
            <a:lvl1pPr>
              <a:defRPr/>
            </a:lvl1pPr>
          </a:lstStyle>
          <a:p>
            <a:pPr lvl="0"/>
            <a:fld id="{93D77A12-420E-4677-B39A-3D120961495C}" type="datetime1">
              <a:rPr lang="en-US" smtClean="0"/>
              <a:t>1/29/2021</a:t>
            </a:fld>
            <a:endParaRPr lang="en-US" dirty="0"/>
          </a:p>
        </p:txBody>
      </p:sp>
      <p:sp>
        <p:nvSpPr>
          <p:cNvPr id="3" name="Footer Placeholder 2">
            <a:extLst>
              <a:ext uri="{FF2B5EF4-FFF2-40B4-BE49-F238E27FC236}">
                <a16:creationId xmlns:a16="http://schemas.microsoft.com/office/drawing/2014/main" id="{C2934BC0-E349-4A17-B01B-45EDD0F9B58F}"/>
              </a:ext>
            </a:extLst>
          </p:cNvPr>
          <p:cNvSpPr txBox="1">
            <a:spLocks noGrp="1"/>
          </p:cNvSpPr>
          <p:nvPr>
            <p:ph type="ftr" sz="quarter" idx="9"/>
          </p:nvPr>
        </p:nvSpPr>
        <p:spPr/>
        <p:txBody>
          <a:bodyPr/>
          <a:lstStyle>
            <a:lvl1pPr>
              <a:defRPr/>
            </a:lvl1pPr>
          </a:lstStyle>
          <a:p>
            <a:pPr lvl="0"/>
            <a:endParaRPr lang="en-US" dirty="0"/>
          </a:p>
        </p:txBody>
      </p:sp>
      <p:sp>
        <p:nvSpPr>
          <p:cNvPr id="4" name="Slide Number Placeholder 3">
            <a:extLst>
              <a:ext uri="{FF2B5EF4-FFF2-40B4-BE49-F238E27FC236}">
                <a16:creationId xmlns:a16="http://schemas.microsoft.com/office/drawing/2014/main" id="{3587D6FF-D6AD-4EFF-A047-A9C98DF218E8}"/>
              </a:ext>
            </a:extLst>
          </p:cNvPr>
          <p:cNvSpPr txBox="1">
            <a:spLocks noGrp="1"/>
          </p:cNvSpPr>
          <p:nvPr>
            <p:ph type="sldNum" sz="quarter" idx="8"/>
          </p:nvPr>
        </p:nvSpPr>
        <p:spPr/>
        <p:txBody>
          <a:bodyPr/>
          <a:lstStyle>
            <a:lvl1pPr>
              <a:defRPr/>
            </a:lvl1pPr>
          </a:lstStyle>
          <a:p>
            <a:pPr lvl="0"/>
            <a:fld id="{A04DE6A6-F6F4-4691-8A73-CC166416FFFD}" type="slidenum">
              <a:t>‹#›</a:t>
            </a:fld>
            <a:endParaRPr lang="en-US" dirty="0"/>
          </a:p>
        </p:txBody>
      </p:sp>
    </p:spTree>
    <p:extLst>
      <p:ext uri="{BB962C8B-B14F-4D97-AF65-F5344CB8AC3E}">
        <p14:creationId xmlns:p14="http://schemas.microsoft.com/office/powerpoint/2010/main" val="124134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147E-6ED7-4898-95BB-AE2F0B668E70}"/>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0F0E9421-C2E5-42C9-A1FA-B2169E9C047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EC3F7E-640E-4704-85B2-C3751774F5D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A56F9C9D-7117-4B18-8CE9-78E5EF1BC619}"/>
              </a:ext>
            </a:extLst>
          </p:cNvPr>
          <p:cNvSpPr txBox="1">
            <a:spLocks noGrp="1"/>
          </p:cNvSpPr>
          <p:nvPr>
            <p:ph type="dt" sz="half" idx="7"/>
          </p:nvPr>
        </p:nvSpPr>
        <p:spPr/>
        <p:txBody>
          <a:bodyPr/>
          <a:lstStyle>
            <a:lvl1pPr>
              <a:defRPr/>
            </a:lvl1pPr>
          </a:lstStyle>
          <a:p>
            <a:pPr lvl="0"/>
            <a:fld id="{E93396E7-9D9A-42F3-A751-A61810A5AA04}" type="datetime1">
              <a:rPr lang="en-US" smtClean="0"/>
              <a:t>1/29/2021</a:t>
            </a:fld>
            <a:endParaRPr lang="en-US" dirty="0"/>
          </a:p>
        </p:txBody>
      </p:sp>
      <p:sp>
        <p:nvSpPr>
          <p:cNvPr id="6" name="Footer Placeholder 5">
            <a:extLst>
              <a:ext uri="{FF2B5EF4-FFF2-40B4-BE49-F238E27FC236}">
                <a16:creationId xmlns:a16="http://schemas.microsoft.com/office/drawing/2014/main" id="{42E42397-AF90-4AC1-8BAF-6C8A2AB86601}"/>
              </a:ext>
            </a:extLst>
          </p:cNvPr>
          <p:cNvSpPr txBox="1">
            <a:spLocks noGrp="1"/>
          </p:cNvSpPr>
          <p:nvPr>
            <p:ph type="ftr" sz="quarter" idx="9"/>
          </p:nvPr>
        </p:nvSpPr>
        <p:spPr/>
        <p:txBody>
          <a:bodyPr/>
          <a:lstStyle>
            <a:lvl1pPr>
              <a:defRPr/>
            </a:lvl1pPr>
          </a:lstStyle>
          <a:p>
            <a:pPr lvl="0"/>
            <a:endParaRPr lang="en-US" dirty="0"/>
          </a:p>
        </p:txBody>
      </p:sp>
      <p:sp>
        <p:nvSpPr>
          <p:cNvPr id="7" name="Slide Number Placeholder 6">
            <a:extLst>
              <a:ext uri="{FF2B5EF4-FFF2-40B4-BE49-F238E27FC236}">
                <a16:creationId xmlns:a16="http://schemas.microsoft.com/office/drawing/2014/main" id="{E1074293-8079-40A9-8DDD-F09E4F03239C}"/>
              </a:ext>
            </a:extLst>
          </p:cNvPr>
          <p:cNvSpPr txBox="1">
            <a:spLocks noGrp="1"/>
          </p:cNvSpPr>
          <p:nvPr>
            <p:ph type="sldNum" sz="quarter" idx="8"/>
          </p:nvPr>
        </p:nvSpPr>
        <p:spPr/>
        <p:txBody>
          <a:bodyPr/>
          <a:lstStyle>
            <a:lvl1pPr>
              <a:defRPr/>
            </a:lvl1pPr>
          </a:lstStyle>
          <a:p>
            <a:pPr lvl="0"/>
            <a:fld id="{1E527F7A-DC29-4E5A-8EC7-173A6158EBF3}" type="slidenum">
              <a:t>‹#›</a:t>
            </a:fld>
            <a:endParaRPr lang="en-US" dirty="0"/>
          </a:p>
        </p:txBody>
      </p:sp>
    </p:spTree>
    <p:extLst>
      <p:ext uri="{BB962C8B-B14F-4D97-AF65-F5344CB8AC3E}">
        <p14:creationId xmlns:p14="http://schemas.microsoft.com/office/powerpoint/2010/main" val="228702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37DD-52AD-4064-B78A-E338DE086175}"/>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C6C46DA5-482B-4950-A93E-F28D1F6B8E21}"/>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dirty="0"/>
          </a:p>
        </p:txBody>
      </p:sp>
      <p:sp>
        <p:nvSpPr>
          <p:cNvPr id="4" name="Text Placeholder 3">
            <a:extLst>
              <a:ext uri="{FF2B5EF4-FFF2-40B4-BE49-F238E27FC236}">
                <a16:creationId xmlns:a16="http://schemas.microsoft.com/office/drawing/2014/main" id="{A7884D47-C572-40C9-8EB8-E5A309BE12D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E025E1EA-7DC4-4504-96F7-52689992840A}"/>
              </a:ext>
            </a:extLst>
          </p:cNvPr>
          <p:cNvSpPr txBox="1">
            <a:spLocks noGrp="1"/>
          </p:cNvSpPr>
          <p:nvPr>
            <p:ph type="dt" sz="half" idx="7"/>
          </p:nvPr>
        </p:nvSpPr>
        <p:spPr/>
        <p:txBody>
          <a:bodyPr/>
          <a:lstStyle>
            <a:lvl1pPr>
              <a:defRPr/>
            </a:lvl1pPr>
          </a:lstStyle>
          <a:p>
            <a:pPr lvl="0"/>
            <a:fld id="{56EBED18-D45F-4A7F-BFC8-E20DDDB53092}" type="datetime1">
              <a:rPr lang="en-US" smtClean="0"/>
              <a:t>1/29/2021</a:t>
            </a:fld>
            <a:endParaRPr lang="en-US" dirty="0"/>
          </a:p>
        </p:txBody>
      </p:sp>
      <p:sp>
        <p:nvSpPr>
          <p:cNvPr id="6" name="Footer Placeholder 5">
            <a:extLst>
              <a:ext uri="{FF2B5EF4-FFF2-40B4-BE49-F238E27FC236}">
                <a16:creationId xmlns:a16="http://schemas.microsoft.com/office/drawing/2014/main" id="{1F06B421-7903-4549-B20B-4CEB6E801FF9}"/>
              </a:ext>
            </a:extLst>
          </p:cNvPr>
          <p:cNvSpPr txBox="1">
            <a:spLocks noGrp="1"/>
          </p:cNvSpPr>
          <p:nvPr>
            <p:ph type="ftr" sz="quarter" idx="9"/>
          </p:nvPr>
        </p:nvSpPr>
        <p:spPr/>
        <p:txBody>
          <a:bodyPr/>
          <a:lstStyle>
            <a:lvl1pPr>
              <a:defRPr/>
            </a:lvl1pPr>
          </a:lstStyle>
          <a:p>
            <a:pPr lvl="0"/>
            <a:endParaRPr lang="en-US" dirty="0"/>
          </a:p>
        </p:txBody>
      </p:sp>
      <p:sp>
        <p:nvSpPr>
          <p:cNvPr id="7" name="Slide Number Placeholder 6">
            <a:extLst>
              <a:ext uri="{FF2B5EF4-FFF2-40B4-BE49-F238E27FC236}">
                <a16:creationId xmlns:a16="http://schemas.microsoft.com/office/drawing/2014/main" id="{227CAF1C-018D-4F46-9FE5-BF4E494683AC}"/>
              </a:ext>
            </a:extLst>
          </p:cNvPr>
          <p:cNvSpPr txBox="1">
            <a:spLocks noGrp="1"/>
          </p:cNvSpPr>
          <p:nvPr>
            <p:ph type="sldNum" sz="quarter" idx="8"/>
          </p:nvPr>
        </p:nvSpPr>
        <p:spPr/>
        <p:txBody>
          <a:bodyPr/>
          <a:lstStyle>
            <a:lvl1pPr>
              <a:defRPr/>
            </a:lvl1pPr>
          </a:lstStyle>
          <a:p>
            <a:pPr lvl="0"/>
            <a:fld id="{4E6F2A11-77D9-4713-B4FE-3BCB2E946C40}" type="slidenum">
              <a:t>‹#›</a:t>
            </a:fld>
            <a:endParaRPr lang="en-US" dirty="0"/>
          </a:p>
        </p:txBody>
      </p:sp>
    </p:spTree>
    <p:extLst>
      <p:ext uri="{BB962C8B-B14F-4D97-AF65-F5344CB8AC3E}">
        <p14:creationId xmlns:p14="http://schemas.microsoft.com/office/powerpoint/2010/main" val="396958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30CEE0-E85B-456D-A8D5-BD435146EAF4}"/>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F8E6798C-EE61-4248-AA21-059DA8C25FA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52DF6-E9EA-459D-A13F-63F45E91DAE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A4CC4B4C-B7EE-444E-8FA0-5C92AEEE9579}" type="datetime1">
              <a:rPr lang="en-US" smtClean="0"/>
              <a:t>1/29/2021</a:t>
            </a:fld>
            <a:endParaRPr lang="en-US" dirty="0"/>
          </a:p>
        </p:txBody>
      </p:sp>
      <p:sp>
        <p:nvSpPr>
          <p:cNvPr id="5" name="Footer Placeholder 4">
            <a:extLst>
              <a:ext uri="{FF2B5EF4-FFF2-40B4-BE49-F238E27FC236}">
                <a16:creationId xmlns:a16="http://schemas.microsoft.com/office/drawing/2014/main" id="{19A7097E-EE4A-41DE-AC54-4F154B8A4E95}"/>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dirty="0"/>
          </a:p>
        </p:txBody>
      </p:sp>
      <p:sp>
        <p:nvSpPr>
          <p:cNvPr id="6" name="Slide Number Placeholder 5">
            <a:extLst>
              <a:ext uri="{FF2B5EF4-FFF2-40B4-BE49-F238E27FC236}">
                <a16:creationId xmlns:a16="http://schemas.microsoft.com/office/drawing/2014/main" id="{069E3E9A-C1ED-4D17-B6DF-BB950995EC7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FDE5C16F-18B7-47A0-AFF0-3FEEF4C5E214}" type="slidenum">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CC9A-DAF1-4F10-900B-6029F4D1AE7D}"/>
              </a:ext>
            </a:extLst>
          </p:cNvPr>
          <p:cNvSpPr txBox="1"/>
          <p:nvPr/>
        </p:nvSpPr>
        <p:spPr>
          <a:xfrm>
            <a:off x="1524003" y="1122361"/>
            <a:ext cx="9144000" cy="2387598"/>
          </a:xfrm>
          <a:prstGeom prst="rect">
            <a:avLst/>
          </a:prstGeom>
          <a:noFill/>
          <a:ln cap="flat">
            <a:noFill/>
          </a:ln>
        </p:spPr>
        <p:txBody>
          <a:bodyPr vert="horz" wrap="square" lIns="91440" tIns="45720" rIns="91440" bIns="45720" anchor="b"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dirty="0">
                <a:solidFill>
                  <a:srgbClr val="000000"/>
                </a:solidFill>
                <a:uFillTx/>
                <a:latin typeface="Calibri Light"/>
              </a:rPr>
              <a:t>Click to edit Master title style</a:t>
            </a:r>
          </a:p>
        </p:txBody>
      </p:sp>
      <p:sp>
        <p:nvSpPr>
          <p:cNvPr id="3" name="Date Placeholder 3">
            <a:extLst>
              <a:ext uri="{FF2B5EF4-FFF2-40B4-BE49-F238E27FC236}">
                <a16:creationId xmlns:a16="http://schemas.microsoft.com/office/drawing/2014/main" id="{F563E2E8-8460-47EA-941C-4440B4F52C2D}"/>
              </a:ext>
            </a:extLst>
          </p:cNvPr>
          <p:cNvSpPr txBox="1"/>
          <p:nvPr/>
        </p:nvSpPr>
        <p:spPr>
          <a:xfrm>
            <a:off x="838203" y="6356351"/>
            <a:ext cx="2743200"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60E160-4579-4E5F-9967-A06B40FA39E2}" type="datetime1">
              <a:rPr lang="en-US" sz="1800" b="0" i="0" u="none" strike="noStrike" kern="1200" cap="none" spc="0" baseline="0">
                <a:solidFill>
                  <a:srgbClr val="000000"/>
                </a:solidFill>
                <a:uFillTx/>
                <a:latin typeface="Calibri"/>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1/29/2021</a:t>
            </a:fld>
            <a:endParaRPr lang="en-US" sz="1800" b="0" i="0" u="none" strike="noStrike" kern="1200" cap="none" spc="0" baseline="0" dirty="0">
              <a:solidFill>
                <a:srgbClr val="000000"/>
              </a:solidFill>
              <a:uFillTx/>
              <a:latin typeface="Calibri"/>
            </a:endParaRPr>
          </a:p>
        </p:txBody>
      </p:sp>
      <p:sp>
        <p:nvSpPr>
          <p:cNvPr id="4" name="Rectangle 5">
            <a:extLst>
              <a:ext uri="{FF2B5EF4-FFF2-40B4-BE49-F238E27FC236}">
                <a16:creationId xmlns:a16="http://schemas.microsoft.com/office/drawing/2014/main" id="{3B56CAA9-B392-4E35-987A-60153F0F3954}"/>
              </a:ext>
            </a:extLst>
          </p:cNvPr>
          <p:cNvSpPr/>
          <p:nvPr/>
        </p:nvSpPr>
        <p:spPr>
          <a:xfrm>
            <a:off x="0" y="0"/>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5" name="Rectangle 6">
            <a:extLst>
              <a:ext uri="{FF2B5EF4-FFF2-40B4-BE49-F238E27FC236}">
                <a16:creationId xmlns:a16="http://schemas.microsoft.com/office/drawing/2014/main" id="{061B8D5B-72B5-4E7C-B11A-A30E34D94537}"/>
              </a:ext>
            </a:extLst>
          </p:cNvPr>
          <p:cNvSpPr/>
          <p:nvPr/>
        </p:nvSpPr>
        <p:spPr>
          <a:xfrm>
            <a:off x="0" y="1371600"/>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pitchFamily="34"/>
              <a:cs typeface="Arial" pitchFamily="34"/>
            </a:endParaRPr>
          </a:p>
        </p:txBody>
      </p:sp>
      <p:sp>
        <p:nvSpPr>
          <p:cNvPr id="6" name="Rectangle 7">
            <a:extLst>
              <a:ext uri="{FF2B5EF4-FFF2-40B4-BE49-F238E27FC236}">
                <a16:creationId xmlns:a16="http://schemas.microsoft.com/office/drawing/2014/main" id="{075BF590-9982-440A-ACA4-00A242367797}"/>
              </a:ext>
            </a:extLst>
          </p:cNvPr>
          <p:cNvSpPr/>
          <p:nvPr/>
        </p:nvSpPr>
        <p:spPr>
          <a:xfrm>
            <a:off x="0" y="0"/>
            <a:ext cx="2438403" cy="6858000"/>
          </a:xfrm>
          <a:prstGeom prst="rect">
            <a:avLst/>
          </a:prstGeom>
          <a:solidFill>
            <a:srgbClr val="BBC6C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8">
            <a:extLst>
              <a:ext uri="{FF2B5EF4-FFF2-40B4-BE49-F238E27FC236}">
                <a16:creationId xmlns:a16="http://schemas.microsoft.com/office/drawing/2014/main" id="{B5D6CC72-CC1A-497B-9193-2EDD4591244F}"/>
              </a:ext>
            </a:extLst>
          </p:cNvPr>
          <p:cNvSpPr/>
          <p:nvPr/>
        </p:nvSpPr>
        <p:spPr>
          <a:xfrm>
            <a:off x="0" y="1904996"/>
            <a:ext cx="12191996" cy="1524003"/>
          </a:xfrm>
          <a:prstGeom prst="rect">
            <a:avLst/>
          </a:prstGeom>
          <a:solidFill>
            <a:srgbClr val="00457C"/>
          </a:solidFill>
          <a:ln cap="flat">
            <a:noFill/>
            <a:prstDash val="solid"/>
          </a:ln>
        </p:spPr>
        <p:txBody>
          <a:bodyPr vert="horz" wrap="square" lIns="457200" tIns="228600" rIns="457200" bIns="22860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dirty="0">
                <a:solidFill>
                  <a:srgbClr val="FFFFFF"/>
                </a:solidFill>
                <a:uFillTx/>
                <a:latin typeface="Segoe UI" pitchFamily="34"/>
                <a:cs typeface="Segoe UI" pitchFamily="34"/>
              </a:rPr>
              <a:t>Human Trafficking: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FFFFFF"/>
                </a:solidFill>
                <a:uFillTx/>
                <a:latin typeface="Segoe UI" pitchFamily="34"/>
                <a:cs typeface="Segoe UI" pitchFamily="34"/>
              </a:rPr>
              <a:t>Identification and Service Response in Maine</a:t>
            </a:r>
          </a:p>
        </p:txBody>
      </p:sp>
      <p:pic>
        <p:nvPicPr>
          <p:cNvPr id="9" name="Picture 12">
            <a:extLst>
              <a:ext uri="{FF2B5EF4-FFF2-40B4-BE49-F238E27FC236}">
                <a16:creationId xmlns:a16="http://schemas.microsoft.com/office/drawing/2014/main" id="{D4B20268-DBC0-42EA-8234-FF8297591CC7}"/>
              </a:ext>
            </a:extLst>
          </p:cNvPr>
          <p:cNvPicPr>
            <a:picLocks noChangeAspect="1"/>
          </p:cNvPicPr>
          <p:nvPr/>
        </p:nvPicPr>
        <p:blipFill>
          <a:blip r:embed="rId3"/>
          <a:stretch>
            <a:fillRect/>
          </a:stretch>
        </p:blipFill>
        <p:spPr>
          <a:xfrm>
            <a:off x="10074045" y="5409672"/>
            <a:ext cx="1769610" cy="1060374"/>
          </a:xfrm>
          <a:prstGeom prst="rect">
            <a:avLst/>
          </a:prstGeom>
          <a:noFill/>
          <a:ln cap="flat">
            <a:noFill/>
          </a:ln>
        </p:spPr>
      </p:pic>
      <p:pic>
        <p:nvPicPr>
          <p:cNvPr id="10" name="Picture 13">
            <a:extLst>
              <a:ext uri="{FF2B5EF4-FFF2-40B4-BE49-F238E27FC236}">
                <a16:creationId xmlns:a16="http://schemas.microsoft.com/office/drawing/2014/main" id="{2BCDBDA5-7CBD-45BC-9112-BC7EF730C4A2}"/>
              </a:ext>
            </a:extLst>
          </p:cNvPr>
          <p:cNvPicPr>
            <a:picLocks noChangeAspect="1"/>
          </p:cNvPicPr>
          <p:nvPr/>
        </p:nvPicPr>
        <p:blipFill>
          <a:blip r:embed="rId4"/>
          <a:stretch>
            <a:fillRect/>
          </a:stretch>
        </p:blipFill>
        <p:spPr>
          <a:xfrm>
            <a:off x="7170313" y="5409672"/>
            <a:ext cx="2615942" cy="1059853"/>
          </a:xfrm>
          <a:prstGeom prst="rect">
            <a:avLst/>
          </a:prstGeom>
          <a:noFill/>
          <a:ln cap="flat">
            <a:noFill/>
          </a:ln>
        </p:spPr>
      </p:pic>
      <p:pic>
        <p:nvPicPr>
          <p:cNvPr id="11" name="Picture 15">
            <a:extLst>
              <a:ext uri="{FF2B5EF4-FFF2-40B4-BE49-F238E27FC236}">
                <a16:creationId xmlns:a16="http://schemas.microsoft.com/office/drawing/2014/main" id="{2706F89C-CEB2-4631-81C8-63ACFAE5DE80}"/>
              </a:ext>
            </a:extLst>
          </p:cNvPr>
          <p:cNvPicPr>
            <a:picLocks noChangeAspect="1"/>
          </p:cNvPicPr>
          <p:nvPr/>
        </p:nvPicPr>
        <p:blipFill>
          <a:blip r:embed="rId5"/>
          <a:stretch>
            <a:fillRect/>
          </a:stretch>
        </p:blipFill>
        <p:spPr>
          <a:xfrm>
            <a:off x="119722" y="124532"/>
            <a:ext cx="2198949" cy="1650930"/>
          </a:xfrm>
          <a:prstGeom prst="rect">
            <a:avLst/>
          </a:prstGeom>
          <a:noFill/>
          <a:ln cap="flat">
            <a:noFill/>
          </a:ln>
        </p:spPr>
      </p:pic>
      <p:pic>
        <p:nvPicPr>
          <p:cNvPr id="12" name="Picture 17">
            <a:extLst>
              <a:ext uri="{FF2B5EF4-FFF2-40B4-BE49-F238E27FC236}">
                <a16:creationId xmlns:a16="http://schemas.microsoft.com/office/drawing/2014/main" id="{2558AD41-E946-4D85-B9DF-071059E6CAE5}"/>
              </a:ext>
            </a:extLst>
          </p:cNvPr>
          <p:cNvPicPr>
            <a:picLocks noChangeAspect="1"/>
          </p:cNvPicPr>
          <p:nvPr/>
        </p:nvPicPr>
        <p:blipFill>
          <a:blip r:embed="rId6"/>
          <a:stretch>
            <a:fillRect/>
          </a:stretch>
        </p:blipFill>
        <p:spPr>
          <a:xfrm>
            <a:off x="119722" y="3560765"/>
            <a:ext cx="2198949" cy="1463670"/>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D85542-4549-47D6-A495-08241BF01B85}"/>
              </a:ext>
            </a:extLst>
          </p:cNvPr>
          <p:cNvSpPr txBox="1">
            <a:spLocks noGrp="1"/>
          </p:cNvSpPr>
          <p:nvPr>
            <p:ph type="title"/>
          </p:nvPr>
        </p:nvSpPr>
        <p:spPr>
          <a:xfrm>
            <a:off x="2555631" y="2333873"/>
            <a:ext cx="7080738" cy="2190254"/>
          </a:xfrm>
        </p:spPr>
        <p:txBody>
          <a:bodyPr anchorCtr="1"/>
          <a:lstStyle/>
          <a:p>
            <a:pPr lvl="0" algn="ctr"/>
            <a:r>
              <a:rPr lang="en-US" sz="5400" b="1" dirty="0">
                <a:solidFill>
                  <a:schemeClr val="tx1">
                    <a:lumMod val="85000"/>
                    <a:lumOff val="15000"/>
                  </a:schemeClr>
                </a:solidFill>
                <a:latin typeface="Segoe UI" panose="020B0502040204020203" pitchFamily="34" charset="0"/>
                <a:cs typeface="Segoe UI" panose="020B0502040204020203" pitchFamily="34" charset="0"/>
              </a:rPr>
              <a:t>Reactions?</a:t>
            </a:r>
          </a:p>
        </p:txBody>
      </p:sp>
      <p:sp>
        <p:nvSpPr>
          <p:cNvPr id="6" name="Slide Number Placeholder 5">
            <a:extLst>
              <a:ext uri="{FF2B5EF4-FFF2-40B4-BE49-F238E27FC236}">
                <a16:creationId xmlns:a16="http://schemas.microsoft.com/office/drawing/2014/main" id="{38D0D377-A5EF-41AD-BACF-A532994D1EB9}"/>
              </a:ext>
            </a:extLst>
          </p:cNvPr>
          <p:cNvSpPr txBox="1">
            <a:spLocks noGrp="1"/>
          </p:cNvSpPr>
          <p:nvPr>
            <p:ph type="sldNum" sz="quarter" idx="8"/>
          </p:nvPr>
        </p:nvSpPr>
        <p:spPr>
          <a:xfrm>
            <a:off x="8610603" y="6356351"/>
            <a:ext cx="2743200" cy="365129"/>
          </a:xfrm>
        </p:spPr>
        <p:txBody>
          <a:bodyPr/>
          <a:lstStyle/>
          <a:p>
            <a:pPr lvl="0"/>
            <a:fld id="{BC343ABF-13D2-4909-9D4C-5D22BA96A240}" type="slidenum">
              <a:rPr/>
              <a:t>10</a:t>
            </a:fld>
            <a:endParaRPr lang="en-US" dirty="0"/>
          </a:p>
        </p:txBody>
      </p:sp>
    </p:spTree>
    <p:extLst>
      <p:ext uri="{BB962C8B-B14F-4D97-AF65-F5344CB8AC3E}">
        <p14:creationId xmlns:p14="http://schemas.microsoft.com/office/powerpoint/2010/main" val="13102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7FD5B13-BADE-4FC8-A2E2-20903AA4AD87}"/>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dirty="0">
                <a:solidFill>
                  <a:srgbClr val="FFFFFF"/>
                </a:solidFill>
              </a:rPr>
              <a:t>Greta</a:t>
            </a:r>
          </a:p>
        </p:txBody>
      </p:sp>
      <p:graphicFrame>
        <p:nvGraphicFramePr>
          <p:cNvPr id="4" name="Content Placeholder 1">
            <a:extLst>
              <a:ext uri="{FF2B5EF4-FFF2-40B4-BE49-F238E27FC236}">
                <a16:creationId xmlns:a16="http://schemas.microsoft.com/office/drawing/2014/main" id="{5BBD5826-7E83-4833-8205-0497DB3CB1AF}"/>
              </a:ext>
            </a:extLst>
          </p:cNvPr>
          <p:cNvGraphicFramePr>
            <a:graphicFrameLocks/>
          </p:cNvGraphicFramePr>
          <p:nvPr>
            <p:extLst>
              <p:ext uri="{D42A27DB-BD31-4B8C-83A1-F6EECF244321}">
                <p14:modId xmlns:p14="http://schemas.microsoft.com/office/powerpoint/2010/main" val="2660507580"/>
              </p:ext>
            </p:extLst>
          </p:nvPr>
        </p:nvGraphicFramePr>
        <p:xfrm>
          <a:off x="4127500" y="654190"/>
          <a:ext cx="7188200" cy="5515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E5E6028C-8CBE-44B3-A3AD-623CCD118B54}"/>
              </a:ext>
            </a:extLst>
          </p:cNvPr>
          <p:cNvSpPr>
            <a:spLocks noGrp="1"/>
          </p:cNvSpPr>
          <p:nvPr>
            <p:ph type="sldNum" sz="quarter" idx="8"/>
          </p:nvPr>
        </p:nvSpPr>
        <p:spPr/>
        <p:txBody>
          <a:bodyPr/>
          <a:lstStyle/>
          <a:p>
            <a:pPr lvl="0"/>
            <a:fld id="{FA88E205-FD09-460A-8860-3AB65C62B785}" type="slidenum">
              <a:rPr lang="en-US" smtClean="0"/>
              <a:t>11</a:t>
            </a:fld>
            <a:endParaRPr lang="en-US" dirty="0"/>
          </a:p>
        </p:txBody>
      </p:sp>
    </p:spTree>
    <p:extLst>
      <p:ext uri="{BB962C8B-B14F-4D97-AF65-F5344CB8AC3E}">
        <p14:creationId xmlns:p14="http://schemas.microsoft.com/office/powerpoint/2010/main" val="37267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ACC52B4-9803-429E-9A2A-071E14B8C8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21879761-10B3-415F-B250-A5342396CC0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C2D7B72A-1F8F-4AEA-A789-1BDA491AAC8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194CFD56-03F8-49BE-B0C1-45D8449E783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692C340-6C83-4319-A33B-4F1C29BB118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D20B9C2-8663-499B-BF8A-642A4790EB88}"/>
              </a:ext>
            </a:extLst>
          </p:cNvPr>
          <p:cNvSpPr txBox="1">
            <a:spLocks/>
          </p:cNvSpPr>
          <p:nvPr/>
        </p:nvSpPr>
        <p:spPr>
          <a:xfrm>
            <a:off x="694510" y="1918701"/>
            <a:ext cx="2743200" cy="2743200"/>
          </a:xfrm>
          <a:prstGeom prst="ellipse">
            <a:avLst/>
          </a:prstGeom>
          <a:solidFill>
            <a:srgbClr val="7B7B7B"/>
          </a:solidFill>
          <a:ln w="174625" cmpd="thinThick">
            <a:solidFill>
              <a:srgbClr val="7B7B7B"/>
            </a:solid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r>
              <a:rPr lang="en-US" sz="2600">
                <a:solidFill>
                  <a:srgbClr val="FFFFFF"/>
                </a:solidFill>
              </a:rPr>
              <a:t>Samuel</a:t>
            </a:r>
            <a:endParaRPr lang="en-US" sz="2600" dirty="0">
              <a:solidFill>
                <a:srgbClr val="FFFFFF"/>
              </a:solidFill>
            </a:endParaRPr>
          </a:p>
        </p:txBody>
      </p:sp>
      <p:graphicFrame>
        <p:nvGraphicFramePr>
          <p:cNvPr id="6" name="Content Placeholder 1">
            <a:extLst>
              <a:ext uri="{FF2B5EF4-FFF2-40B4-BE49-F238E27FC236}">
                <a16:creationId xmlns:a16="http://schemas.microsoft.com/office/drawing/2014/main" id="{13BC2036-5AE1-4D2C-BD52-6395762E4CF3}"/>
              </a:ext>
            </a:extLst>
          </p:cNvPr>
          <p:cNvGraphicFramePr>
            <a:graphicFrameLocks/>
          </p:cNvGraphicFramePr>
          <p:nvPr>
            <p:extLst>
              <p:ext uri="{D42A27DB-BD31-4B8C-83A1-F6EECF244321}">
                <p14:modId xmlns:p14="http://schemas.microsoft.com/office/powerpoint/2010/main" val="2232167214"/>
              </p:ext>
            </p:extLst>
          </p:nvPr>
        </p:nvGraphicFramePr>
        <p:xfrm>
          <a:off x="4114800" y="757591"/>
          <a:ext cx="7188200" cy="5342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1AAA128-EE09-4A05-91DE-29A4E36EA062}"/>
              </a:ext>
            </a:extLst>
          </p:cNvPr>
          <p:cNvSpPr>
            <a:spLocks noGrp="1"/>
          </p:cNvSpPr>
          <p:nvPr>
            <p:ph type="sldNum" sz="quarter" idx="8"/>
          </p:nvPr>
        </p:nvSpPr>
        <p:spPr/>
        <p:txBody>
          <a:bodyPr/>
          <a:lstStyle/>
          <a:p>
            <a:pPr lvl="0"/>
            <a:fld id="{FA88E205-FD09-460A-8860-3AB65C62B785}" type="slidenum">
              <a:rPr lang="en-US" smtClean="0"/>
              <a:t>12</a:t>
            </a:fld>
            <a:endParaRPr lang="en-US" dirty="0"/>
          </a:p>
        </p:txBody>
      </p:sp>
    </p:spTree>
    <p:extLst>
      <p:ext uri="{BB962C8B-B14F-4D97-AF65-F5344CB8AC3E}">
        <p14:creationId xmlns:p14="http://schemas.microsoft.com/office/powerpoint/2010/main" val="79283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A06AA23-D722-467B-8726-3C7926FFC7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029AEED7-A795-4FD1-8BDC-255F4DDF3D3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0A36B18B-4DAF-4B36-A389-CEB3FF614AD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A1D5EFE3-D9F5-4629-8539-BFA327B06F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6C8547-BE25-4799-A281-E89B408BD0AA}"/>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a:solidFill>
                  <a:srgbClr val="FFFFFF"/>
                </a:solidFill>
              </a:rPr>
              <a:t>Andre</a:t>
            </a:r>
            <a:endParaRPr lang="en-US" sz="2600" dirty="0">
              <a:solidFill>
                <a:srgbClr val="FFFFFF"/>
              </a:solidFill>
            </a:endParaRPr>
          </a:p>
        </p:txBody>
      </p:sp>
      <p:graphicFrame>
        <p:nvGraphicFramePr>
          <p:cNvPr id="6" name="Content Placeholder 1">
            <a:extLst>
              <a:ext uri="{FF2B5EF4-FFF2-40B4-BE49-F238E27FC236}">
                <a16:creationId xmlns:a16="http://schemas.microsoft.com/office/drawing/2014/main" id="{17920803-EEDF-4CE9-A8FB-10E5EDBA5E8C}"/>
              </a:ext>
            </a:extLst>
          </p:cNvPr>
          <p:cNvGraphicFramePr>
            <a:graphicFrameLocks/>
          </p:cNvGraphicFramePr>
          <p:nvPr>
            <p:extLst>
              <p:ext uri="{D42A27DB-BD31-4B8C-83A1-F6EECF244321}">
                <p14:modId xmlns:p14="http://schemas.microsoft.com/office/powerpoint/2010/main" val="2856799170"/>
              </p:ext>
            </p:extLst>
          </p:nvPr>
        </p:nvGraphicFramePr>
        <p:xfrm>
          <a:off x="4149133" y="721468"/>
          <a:ext cx="7188200" cy="541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AF5EAFA-66A0-4B82-BE06-470CCD879250}"/>
              </a:ext>
            </a:extLst>
          </p:cNvPr>
          <p:cNvSpPr>
            <a:spLocks noGrp="1"/>
          </p:cNvSpPr>
          <p:nvPr>
            <p:ph type="sldNum" sz="quarter" idx="8"/>
          </p:nvPr>
        </p:nvSpPr>
        <p:spPr/>
        <p:txBody>
          <a:bodyPr/>
          <a:lstStyle/>
          <a:p>
            <a:pPr lvl="0"/>
            <a:fld id="{FA88E205-FD09-460A-8860-3AB65C62B785}" type="slidenum">
              <a:rPr lang="en-US" smtClean="0"/>
              <a:t>13</a:t>
            </a:fld>
            <a:endParaRPr lang="en-US" dirty="0"/>
          </a:p>
        </p:txBody>
      </p:sp>
    </p:spTree>
    <p:extLst>
      <p:ext uri="{BB962C8B-B14F-4D97-AF65-F5344CB8AC3E}">
        <p14:creationId xmlns:p14="http://schemas.microsoft.com/office/powerpoint/2010/main" val="290800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ACC52B4-9803-429E-9A2A-071E14B8C8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1879761-10B3-415F-B250-A5342396CC0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C2D7B72A-1F8F-4AEA-A789-1BDA491AAC8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194CFD56-03F8-49BE-B0C1-45D8449E783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04B4F9-1E0D-4774-AF1E-0D578888D0A7}"/>
              </a:ext>
            </a:extLst>
          </p:cNvPr>
          <p:cNvSpPr>
            <a:spLocks noGrp="1"/>
          </p:cNvSpPr>
          <p:nvPr>
            <p:ph type="title"/>
          </p:nvPr>
        </p:nvSpPr>
        <p:spPr/>
        <p:txBody>
          <a:bodyPr/>
          <a:lstStyle/>
          <a:p>
            <a:r>
              <a:rPr lang="en-US" dirty="0"/>
              <a:t>The Big Picture</a:t>
            </a:r>
          </a:p>
        </p:txBody>
      </p:sp>
      <p:grpSp>
        <p:nvGrpSpPr>
          <p:cNvPr id="4" name="Text Placeholder 2">
            <a:extLst>
              <a:ext uri="{FF2B5EF4-FFF2-40B4-BE49-F238E27FC236}">
                <a16:creationId xmlns:a16="http://schemas.microsoft.com/office/drawing/2014/main" id="{AB606036-9005-4C02-8382-C0A5B2DEFBCC}"/>
              </a:ext>
            </a:extLst>
          </p:cNvPr>
          <p:cNvGrpSpPr/>
          <p:nvPr/>
        </p:nvGrpSpPr>
        <p:grpSpPr>
          <a:xfrm>
            <a:off x="5650340" y="1803770"/>
            <a:ext cx="4799421" cy="4310913"/>
            <a:chOff x="4562141" y="1630991"/>
            <a:chExt cx="5164709" cy="4515378"/>
          </a:xfrm>
        </p:grpSpPr>
        <p:sp>
          <p:nvSpPr>
            <p:cNvPr id="5" name="Freeform: Shape 4">
              <a:extLst>
                <a:ext uri="{FF2B5EF4-FFF2-40B4-BE49-F238E27FC236}">
                  <a16:creationId xmlns:a16="http://schemas.microsoft.com/office/drawing/2014/main" id="{EFC4DAAA-45E4-4906-8CD4-1209087AD043}"/>
                </a:ext>
              </a:extLst>
            </p:cNvPr>
            <p:cNvSpPr/>
            <p:nvPr/>
          </p:nvSpPr>
          <p:spPr>
            <a:xfrm>
              <a:off x="5826286" y="1630991"/>
              <a:ext cx="2636418" cy="2569874"/>
            </a:xfrm>
            <a:custGeom>
              <a:avLst/>
              <a:gdLst>
                <a:gd name="f0" fmla="val 10800000"/>
                <a:gd name="f1" fmla="val 5400000"/>
                <a:gd name="f2" fmla="val 180"/>
                <a:gd name="f3" fmla="val w"/>
                <a:gd name="f4" fmla="val h"/>
                <a:gd name="f5" fmla="val 0"/>
                <a:gd name="f6" fmla="val 2103957"/>
                <a:gd name="f7" fmla="val 1051979"/>
                <a:gd name="f8" fmla="val 470987"/>
                <a:gd name="f9" fmla="val 1632971"/>
                <a:gd name="f10" fmla="val 2103958"/>
                <a:gd name="f11" fmla="+- 0 0 -90"/>
                <a:gd name="f12" fmla="*/ f3 1 2103957"/>
                <a:gd name="f13" fmla="*/ f4 1 2103957"/>
                <a:gd name="f14" fmla="val f5"/>
                <a:gd name="f15" fmla="val f6"/>
                <a:gd name="f16" fmla="*/ f11 f0 1"/>
                <a:gd name="f17" fmla="+- f15 0 f14"/>
                <a:gd name="f18" fmla="*/ f16 1 f2"/>
                <a:gd name="f19" fmla="*/ f17 1 2103957"/>
                <a:gd name="f20" fmla="*/ 0 f17 1"/>
                <a:gd name="f21" fmla="*/ 1051979 f17 1"/>
                <a:gd name="f22" fmla="*/ 2103958 f17 1"/>
                <a:gd name="f23" fmla="+- f18 0 f1"/>
                <a:gd name="f24" fmla="*/ f20 1 2103957"/>
                <a:gd name="f25" fmla="*/ f21 1 2103957"/>
                <a:gd name="f26" fmla="*/ f22 1 2103957"/>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2103957" h="210395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1">
                <a:lumMod val="60000"/>
                <a:lumOff val="40000"/>
              </a:schemeClr>
            </a:solidFill>
            <a:ln cap="flat">
              <a:noFill/>
              <a:prstDash val="solid"/>
            </a:ln>
          </p:spPr>
          <p:txBody>
            <a:bodyPr vert="horz" wrap="square" lIns="333518" tIns="333518" rIns="333518" bIns="333518"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1" dirty="0">
                  <a:solidFill>
                    <a:schemeClr val="bg1"/>
                  </a:solidFill>
                  <a:latin typeface="Segoe UI" panose="020B0502040204020203" pitchFamily="34" charset="0"/>
                  <a:cs typeface="Segoe UI" panose="020B0502040204020203" pitchFamily="34" charset="0"/>
                </a:rPr>
                <a:t>It is a c</a:t>
              </a:r>
              <a:r>
                <a:rPr lang="en-US" sz="2000" b="1" i="0" u="none" strike="noStrike" kern="1200" cap="none" spc="0" baseline="0" dirty="0">
                  <a:solidFill>
                    <a:schemeClr val="bg1"/>
                  </a:solidFill>
                  <a:uFillTx/>
                  <a:latin typeface="Segoe UI" panose="020B0502040204020203" pitchFamily="34" charset="0"/>
                  <a:cs typeface="Segoe UI" panose="020B0502040204020203" pitchFamily="34" charset="0"/>
                </a:rPr>
                <a:t>onsequence of other failed systems</a:t>
              </a:r>
              <a:r>
                <a:rPr lang="en-US" sz="2000" b="0" i="0" u="none" strike="noStrike" kern="1200" cap="none" spc="0" baseline="0" dirty="0">
                  <a:solidFill>
                    <a:schemeClr val="bg1"/>
                  </a:solidFill>
                  <a:uFillTx/>
                  <a:latin typeface="Segoe UI" panose="020B0502040204020203" pitchFamily="34" charset="0"/>
                  <a:cs typeface="Segoe UI" panose="020B0502040204020203" pitchFamily="34" charset="0"/>
                </a:rPr>
                <a:t>. </a:t>
              </a:r>
            </a:p>
          </p:txBody>
        </p:sp>
        <p:sp>
          <p:nvSpPr>
            <p:cNvPr id="6" name="Freeform: Shape 5">
              <a:extLst>
                <a:ext uri="{FF2B5EF4-FFF2-40B4-BE49-F238E27FC236}">
                  <a16:creationId xmlns:a16="http://schemas.microsoft.com/office/drawing/2014/main" id="{A3A07826-2636-4C6F-A28A-F58FF1BE2756}"/>
                </a:ext>
              </a:extLst>
            </p:cNvPr>
            <p:cNvSpPr/>
            <p:nvPr/>
          </p:nvSpPr>
          <p:spPr>
            <a:xfrm>
              <a:off x="4562141" y="3580221"/>
              <a:ext cx="2636418" cy="2566148"/>
            </a:xfrm>
            <a:custGeom>
              <a:avLst/>
              <a:gdLst>
                <a:gd name="f0" fmla="val 10800000"/>
                <a:gd name="f1" fmla="val 5400000"/>
                <a:gd name="f2" fmla="val 180"/>
                <a:gd name="f3" fmla="val w"/>
                <a:gd name="f4" fmla="val h"/>
                <a:gd name="f5" fmla="val 0"/>
                <a:gd name="f6" fmla="val 1403339"/>
                <a:gd name="f7" fmla="val 701670"/>
                <a:gd name="f8" fmla="val 314148"/>
                <a:gd name="f9" fmla="val 1089192"/>
                <a:gd name="f10" fmla="val 1403340"/>
                <a:gd name="f11" fmla="+- 0 0 -90"/>
                <a:gd name="f12" fmla="*/ f3 1 1403339"/>
                <a:gd name="f13" fmla="*/ f4 1 1403339"/>
                <a:gd name="f14" fmla="val f5"/>
                <a:gd name="f15" fmla="val f6"/>
                <a:gd name="f16" fmla="*/ f11 f0 1"/>
                <a:gd name="f17" fmla="+- f15 0 f14"/>
                <a:gd name="f18" fmla="*/ f16 1 f2"/>
                <a:gd name="f19" fmla="*/ f17 1 1403339"/>
                <a:gd name="f20" fmla="*/ 0 f17 1"/>
                <a:gd name="f21" fmla="*/ 701670 f17 1"/>
                <a:gd name="f22" fmla="*/ 1403340 f17 1"/>
                <a:gd name="f23" fmla="+- f18 0 f1"/>
                <a:gd name="f24" fmla="*/ f20 1 1403339"/>
                <a:gd name="f25" fmla="*/ f21 1 1403339"/>
                <a:gd name="f26" fmla="*/ f22 1 1403339"/>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1403339" h="1403339">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6">
                <a:lumMod val="60000"/>
                <a:lumOff val="40000"/>
              </a:schemeClr>
            </a:solidFill>
            <a:ln cap="flat">
              <a:noFill/>
              <a:prstDash val="solid"/>
            </a:ln>
          </p:spPr>
          <p:txBody>
            <a:bodyPr vert="horz" wrap="square" lIns="230913" tIns="230913" rIns="230913" bIns="230913"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solidFill>
                  <a:uFillTx/>
                  <a:latin typeface="Segoe UI" panose="020B0502040204020203" pitchFamily="34" charset="0"/>
                  <a:cs typeface="Segoe UI" panose="020B0502040204020203" pitchFamily="34" charset="0"/>
                </a:rPr>
                <a:t>It is not a new crime. </a:t>
              </a:r>
              <a:endParaRPr lang="en-US" sz="2000" b="0" i="0" u="none" strike="noStrike" kern="1200" cap="none" spc="0" baseline="0" dirty="0">
                <a:solidFill>
                  <a:schemeClr val="bg1"/>
                </a:solidFill>
                <a:uFillTx/>
                <a:latin typeface="Segoe UI" panose="020B0502040204020203" pitchFamily="34" charset="0"/>
                <a:cs typeface="Segoe UI" panose="020B0502040204020203" pitchFamily="34" charset="0"/>
              </a:endParaRPr>
            </a:p>
          </p:txBody>
        </p:sp>
        <p:sp>
          <p:nvSpPr>
            <p:cNvPr id="7" name="Freeform: Shape 6">
              <a:extLst>
                <a:ext uri="{FF2B5EF4-FFF2-40B4-BE49-F238E27FC236}">
                  <a16:creationId xmlns:a16="http://schemas.microsoft.com/office/drawing/2014/main" id="{A9561F89-4398-4EF9-9DBC-C3AC378210BA}"/>
                </a:ext>
              </a:extLst>
            </p:cNvPr>
            <p:cNvSpPr/>
            <p:nvPr/>
          </p:nvSpPr>
          <p:spPr>
            <a:xfrm>
              <a:off x="7090432" y="3576495"/>
              <a:ext cx="2636418" cy="2569874"/>
            </a:xfrm>
            <a:custGeom>
              <a:avLst/>
              <a:gdLst>
                <a:gd name="f0" fmla="val 10800000"/>
                <a:gd name="f1" fmla="val 5400000"/>
                <a:gd name="f2" fmla="val 180"/>
                <a:gd name="f3" fmla="val w"/>
                <a:gd name="f4" fmla="val h"/>
                <a:gd name="f5" fmla="val 0"/>
                <a:gd name="f6" fmla="val 2103957"/>
                <a:gd name="f7" fmla="val 1051979"/>
                <a:gd name="f8" fmla="val 470987"/>
                <a:gd name="f9" fmla="val 1632971"/>
                <a:gd name="f10" fmla="val 2103958"/>
                <a:gd name="f11" fmla="+- 0 0 -90"/>
                <a:gd name="f12" fmla="*/ f3 1 2103957"/>
                <a:gd name="f13" fmla="*/ f4 1 2103957"/>
                <a:gd name="f14" fmla="val f5"/>
                <a:gd name="f15" fmla="val f6"/>
                <a:gd name="f16" fmla="*/ f11 f0 1"/>
                <a:gd name="f17" fmla="+- f15 0 f14"/>
                <a:gd name="f18" fmla="*/ f16 1 f2"/>
                <a:gd name="f19" fmla="*/ f17 1 2103957"/>
                <a:gd name="f20" fmla="*/ 0 f17 1"/>
                <a:gd name="f21" fmla="*/ 1051979 f17 1"/>
                <a:gd name="f22" fmla="*/ 2103958 f17 1"/>
                <a:gd name="f23" fmla="+- f18 0 f1"/>
                <a:gd name="f24" fmla="*/ f20 1 2103957"/>
                <a:gd name="f25" fmla="*/ f21 1 2103957"/>
                <a:gd name="f26" fmla="*/ f22 1 2103957"/>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2103957" h="210395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chemeClr val="accent5">
                <a:lumMod val="75000"/>
              </a:schemeClr>
            </a:solidFill>
            <a:ln cap="flat">
              <a:noFill/>
              <a:prstDash val="solid"/>
            </a:ln>
          </p:spPr>
          <p:txBody>
            <a:bodyPr vert="horz" wrap="square" lIns="333518" tIns="333518" rIns="333518" bIns="333518"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1" i="0" u="none" strike="noStrike" kern="1200" cap="none" spc="0" baseline="0" dirty="0">
                  <a:solidFill>
                    <a:schemeClr val="bg1">
                      <a:lumMod val="95000"/>
                    </a:schemeClr>
                  </a:solidFill>
                  <a:uFillTx/>
                  <a:latin typeface="Segoe UI" panose="020B0502040204020203" pitchFamily="34" charset="0"/>
                  <a:cs typeface="Segoe UI" panose="020B0502040204020203" pitchFamily="34" charset="0"/>
                </a:rPr>
                <a:t>It is difficult to prosecute. </a:t>
              </a:r>
              <a:endParaRPr lang="en-US" sz="2000" b="0" i="0" u="none" strike="noStrike" kern="1200" cap="none" spc="0" baseline="0" dirty="0">
                <a:solidFill>
                  <a:schemeClr val="bg1">
                    <a:lumMod val="95000"/>
                  </a:schemeClr>
                </a:solidFill>
                <a:uFillTx/>
                <a:latin typeface="Segoe UI" panose="020B0502040204020203" pitchFamily="34" charset="0"/>
                <a:cs typeface="Segoe UI" panose="020B0502040204020203" pitchFamily="34" charset="0"/>
              </a:endParaRPr>
            </a:p>
          </p:txBody>
        </p:sp>
      </p:grpSp>
      <p:sp>
        <p:nvSpPr>
          <p:cNvPr id="8" name="Title 1">
            <a:extLst>
              <a:ext uri="{FF2B5EF4-FFF2-40B4-BE49-F238E27FC236}">
                <a16:creationId xmlns:a16="http://schemas.microsoft.com/office/drawing/2014/main" id="{FB10105F-178D-4309-AAAA-23187B78FF9C}"/>
              </a:ext>
            </a:extLst>
          </p:cNvPr>
          <p:cNvSpPr txBox="1">
            <a:spLocks/>
          </p:cNvSpPr>
          <p:nvPr/>
        </p:nvSpPr>
        <p:spPr>
          <a:xfrm>
            <a:off x="1224411" y="2373983"/>
            <a:ext cx="3251194" cy="2899507"/>
          </a:xfrm>
          <a:prstGeom prst="rect">
            <a:avLst/>
          </a:prstGeom>
          <a:solidFill>
            <a:srgbClr val="7B7B7B"/>
          </a:solidFill>
          <a:ln w="174622">
            <a:solidFill>
              <a:srgbClr val="7B7B7B"/>
            </a:solidFill>
            <a:prstDash val="solid"/>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pPr algn="ctr"/>
            <a:r>
              <a:rPr lang="en-US" sz="3200" dirty="0"/>
              <a:t>Trafficking is an economic crime. </a:t>
            </a:r>
          </a:p>
        </p:txBody>
      </p:sp>
      <p:sp>
        <p:nvSpPr>
          <p:cNvPr id="9" name="Slide Number Placeholder 8">
            <a:extLst>
              <a:ext uri="{FF2B5EF4-FFF2-40B4-BE49-F238E27FC236}">
                <a16:creationId xmlns:a16="http://schemas.microsoft.com/office/drawing/2014/main" id="{F1B6853B-F71B-4137-962B-ED1236795961}"/>
              </a:ext>
            </a:extLst>
          </p:cNvPr>
          <p:cNvSpPr>
            <a:spLocks noGrp="1"/>
          </p:cNvSpPr>
          <p:nvPr>
            <p:ph type="sldNum" sz="quarter" idx="8"/>
          </p:nvPr>
        </p:nvSpPr>
        <p:spPr/>
        <p:txBody>
          <a:bodyPr/>
          <a:lstStyle/>
          <a:p>
            <a:pPr lvl="0"/>
            <a:fld id="{6E4D9A7D-EB4F-44C3-8DEB-B83CC6D6A65A}" type="slidenum">
              <a:rPr lang="en-US" smtClean="0"/>
              <a:t>14</a:t>
            </a:fld>
            <a:endParaRPr lang="en-US" dirty="0"/>
          </a:p>
        </p:txBody>
      </p:sp>
    </p:spTree>
    <p:extLst>
      <p:ext uri="{BB962C8B-B14F-4D97-AF65-F5344CB8AC3E}">
        <p14:creationId xmlns:p14="http://schemas.microsoft.com/office/powerpoint/2010/main" val="16868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87">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F0BD-0814-48F0-92E3-B174DEE5C0CD}"/>
              </a:ext>
            </a:extLst>
          </p:cNvPr>
          <p:cNvSpPr txBox="1">
            <a:spLocks noGrp="1"/>
          </p:cNvSpPr>
          <p:nvPr>
            <p:ph type="title"/>
          </p:nvPr>
        </p:nvSpPr>
        <p:spPr>
          <a:xfrm>
            <a:off x="838203" y="963878"/>
            <a:ext cx="3494361" cy="4930243"/>
          </a:xfrm>
        </p:spPr>
        <p:txBody>
          <a:bodyPr/>
          <a:lstStyle/>
          <a:p>
            <a:pPr lvl="0" algn="r"/>
            <a:r>
              <a:rPr lang="en-US" dirty="0">
                <a:solidFill>
                  <a:srgbClr val="4472C4"/>
                </a:solidFill>
              </a:rPr>
              <a:t>The Trafficking Victims Protection Act of 2000</a:t>
            </a:r>
          </a:p>
        </p:txBody>
      </p:sp>
      <p:cxnSp>
        <p:nvCxnSpPr>
          <p:cNvPr id="3" name="Straight Connector 14">
            <a:extLst>
              <a:ext uri="{FF2B5EF4-FFF2-40B4-BE49-F238E27FC236}">
                <a16:creationId xmlns:a16="http://schemas.microsoft.com/office/drawing/2014/main" id="{B6D71BF6-6D26-4712-A2FC-9C0E60713E85}"/>
              </a:ext>
            </a:extLst>
          </p:cNvPr>
          <p:cNvCxnSpPr>
            <a:cxnSpLocks noMove="1" noResize="1"/>
          </p:cNvCxnSpPr>
          <p:nvPr/>
        </p:nvCxnSpPr>
        <p:spPr>
          <a:xfrm>
            <a:off x="4654296" y="2057400"/>
            <a:ext cx="0" cy="2743200"/>
          </a:xfrm>
          <a:prstGeom prst="straightConnector1">
            <a:avLst/>
          </a:prstGeom>
          <a:noFill/>
          <a:ln w="19046" cap="flat">
            <a:solidFill>
              <a:srgbClr val="262626"/>
            </a:solidFill>
            <a:prstDash val="solid"/>
            <a:miter/>
          </a:ln>
        </p:spPr>
      </p:cxnSp>
      <p:sp>
        <p:nvSpPr>
          <p:cNvPr id="4" name="Content Placeholder 2">
            <a:extLst>
              <a:ext uri="{FF2B5EF4-FFF2-40B4-BE49-F238E27FC236}">
                <a16:creationId xmlns:a16="http://schemas.microsoft.com/office/drawing/2014/main" id="{DD79AD43-F88E-4C9C-BA60-64FFA0686173}"/>
              </a:ext>
            </a:extLst>
          </p:cNvPr>
          <p:cNvSpPr txBox="1">
            <a:spLocks noGrp="1"/>
          </p:cNvSpPr>
          <p:nvPr>
            <p:ph idx="1"/>
          </p:nvPr>
        </p:nvSpPr>
        <p:spPr>
          <a:xfrm>
            <a:off x="4468027" y="963878"/>
            <a:ext cx="6377766" cy="4930243"/>
          </a:xfrm>
        </p:spPr>
        <p:txBody>
          <a:bodyPr anchor="ctr"/>
          <a:lstStyle/>
          <a:p>
            <a:pPr marL="795015" lvl="1" indent="-337815">
              <a:spcAft>
                <a:spcPts val="1200"/>
              </a:spcAft>
            </a:pPr>
            <a:r>
              <a:rPr lang="en-US" dirty="0"/>
              <a:t>Establishes the crime of trafficking (prosecution)</a:t>
            </a:r>
            <a:r>
              <a:rPr lang="en-US" sz="2800" dirty="0"/>
              <a:t> </a:t>
            </a:r>
          </a:p>
          <a:p>
            <a:pPr marL="795015" lvl="1" indent="-337815">
              <a:spcAft>
                <a:spcPts val="1200"/>
              </a:spcAft>
            </a:pPr>
            <a:r>
              <a:rPr lang="en-US" dirty="0"/>
              <a:t>Builds awareness and systems (prevention)</a:t>
            </a:r>
          </a:p>
          <a:p>
            <a:pPr marL="795015" lvl="1" indent="-337815">
              <a:spcAft>
                <a:spcPts val="1200"/>
              </a:spcAft>
            </a:pPr>
            <a:r>
              <a:rPr lang="en-US" dirty="0"/>
              <a:t>Enhances services and collaboration (protection)</a:t>
            </a:r>
          </a:p>
        </p:txBody>
      </p:sp>
      <p:sp>
        <p:nvSpPr>
          <p:cNvPr id="5" name="Slide Number Placeholder 7">
            <a:extLst>
              <a:ext uri="{FF2B5EF4-FFF2-40B4-BE49-F238E27FC236}">
                <a16:creationId xmlns:a16="http://schemas.microsoft.com/office/drawing/2014/main" id="{02040299-7717-48F5-9019-6DC34D8B5F54}"/>
              </a:ext>
            </a:extLst>
          </p:cNvPr>
          <p:cNvSpPr txBox="1">
            <a:spLocks noGrp="1"/>
          </p:cNvSpPr>
          <p:nvPr>
            <p:ph type="sldNum" sz="quarter" idx="8"/>
          </p:nvPr>
        </p:nvSpPr>
        <p:spPr>
          <a:xfrm>
            <a:off x="10571515" y="6033476"/>
            <a:ext cx="782287" cy="365129"/>
          </a:xfrm>
        </p:spPr>
        <p:txBody>
          <a:bodyPr>
            <a:normAutofit/>
          </a:bodyPr>
          <a:lstStyle/>
          <a:p>
            <a:pPr lvl="0">
              <a:spcAft>
                <a:spcPts val="600"/>
              </a:spcAft>
            </a:pPr>
            <a:fld id="{F0BD9BE8-9112-4537-9560-B17208E8F111}" type="slidenum">
              <a:rPr/>
              <a:t>15</a:t>
            </a:fld>
            <a:endParaRPr lang="en-US" sz="1050"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57">
    <p:bg>
      <p:bgPr>
        <a:solidFill>
          <a:srgbClr val="FFFFFF"/>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A152431-F43E-4AD7-A60B-E0370489353B}"/>
              </a:ext>
            </a:extLst>
          </p:cNvPr>
          <p:cNvSpPr txBox="1">
            <a:spLocks noGrp="1"/>
          </p:cNvSpPr>
          <p:nvPr>
            <p:ph type="title"/>
          </p:nvPr>
        </p:nvSpPr>
        <p:spPr>
          <a:xfrm>
            <a:off x="862663" y="440585"/>
            <a:ext cx="10451592" cy="1237039"/>
          </a:xfrm>
        </p:spPr>
        <p:txBody>
          <a:bodyPr/>
          <a:lstStyle/>
          <a:p>
            <a:pPr lvl="0"/>
            <a:r>
              <a:rPr lang="en-US" dirty="0"/>
              <a:t>Human Trafficking: Definitions</a:t>
            </a:r>
          </a:p>
        </p:txBody>
      </p:sp>
      <p:sp>
        <p:nvSpPr>
          <p:cNvPr id="4" name="Slide Number Placeholder 2">
            <a:extLst>
              <a:ext uri="{FF2B5EF4-FFF2-40B4-BE49-F238E27FC236}">
                <a16:creationId xmlns:a16="http://schemas.microsoft.com/office/drawing/2014/main" id="{502DA7D2-AD93-487E-ACF1-F96C4F89F6D2}"/>
              </a:ext>
            </a:extLst>
          </p:cNvPr>
          <p:cNvSpPr txBox="1">
            <a:spLocks noGrp="1"/>
          </p:cNvSpPr>
          <p:nvPr>
            <p:ph type="sldNum" sz="quarter" idx="8"/>
          </p:nvPr>
        </p:nvSpPr>
        <p:spPr/>
        <p:txBody>
          <a:bodyPr>
            <a:normAutofit/>
          </a:bodyPr>
          <a:lstStyle/>
          <a:p>
            <a:pPr lvl="0">
              <a:spcAft>
                <a:spcPts val="600"/>
              </a:spcAft>
            </a:pPr>
            <a:fld id="{97987A4D-5AA3-4481-BA83-569C42462643}" type="slidenum">
              <a:rPr/>
              <a:t>16</a:t>
            </a:fld>
            <a:endParaRPr lang="en-US" dirty="0"/>
          </a:p>
        </p:txBody>
      </p:sp>
      <p:grpSp>
        <p:nvGrpSpPr>
          <p:cNvPr id="5" name="Content Placeholder 1">
            <a:extLst>
              <a:ext uri="{FF2B5EF4-FFF2-40B4-BE49-F238E27FC236}">
                <a16:creationId xmlns:a16="http://schemas.microsoft.com/office/drawing/2014/main" id="{1E16AC62-4BF5-4481-9DE9-1ADCDF5D84F2}"/>
              </a:ext>
            </a:extLst>
          </p:cNvPr>
          <p:cNvGrpSpPr/>
          <p:nvPr/>
        </p:nvGrpSpPr>
        <p:grpSpPr>
          <a:xfrm>
            <a:off x="994905" y="2117212"/>
            <a:ext cx="10202190" cy="3182628"/>
            <a:chOff x="1002118" y="2577611"/>
            <a:chExt cx="9702633" cy="2772524"/>
          </a:xfrm>
        </p:grpSpPr>
        <p:sp>
          <p:nvSpPr>
            <p:cNvPr id="6" name="Freeform: Shape 5">
              <a:extLst>
                <a:ext uri="{FF2B5EF4-FFF2-40B4-BE49-F238E27FC236}">
                  <a16:creationId xmlns:a16="http://schemas.microsoft.com/office/drawing/2014/main" id="{EF4DFA9C-5703-4973-A3F9-4F8A0C6D666E}"/>
                </a:ext>
              </a:extLst>
            </p:cNvPr>
            <p:cNvSpPr/>
            <p:nvPr/>
          </p:nvSpPr>
          <p:spPr>
            <a:xfrm>
              <a:off x="1002118" y="2577611"/>
              <a:ext cx="4366186" cy="2772524"/>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B9BD5"/>
            </a:solidFill>
            <a:ln w="19046" cap="flat">
              <a:solidFill>
                <a:srgbClr val="FFFFFF"/>
              </a:solidFill>
              <a:prstDash val="solid"/>
              <a:miter/>
            </a:ln>
          </p:spPr>
          <p:txBody>
            <a:bodyPr lIns="0" tIns="0" rIns="0" bIns="0" anchor="ctr"/>
            <a:lstStyle/>
            <a:p>
              <a:pPr algn="ct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Compelling into labor/commercial sex work through </a:t>
              </a:r>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force, fraud, or coercion</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 for economic gain of a trafficker.</a:t>
              </a:r>
            </a:p>
          </p:txBody>
        </p:sp>
        <p:sp>
          <p:nvSpPr>
            <p:cNvPr id="8" name="Freeform: Shape 7">
              <a:extLst>
                <a:ext uri="{FF2B5EF4-FFF2-40B4-BE49-F238E27FC236}">
                  <a16:creationId xmlns:a16="http://schemas.microsoft.com/office/drawing/2014/main" id="{E6A64C57-E2BE-42EC-A191-7BD8626BEE7B}"/>
                </a:ext>
              </a:extLst>
            </p:cNvPr>
            <p:cNvSpPr/>
            <p:nvPr/>
          </p:nvSpPr>
          <p:spPr>
            <a:xfrm>
              <a:off x="6338565" y="2577611"/>
              <a:ext cx="4366186" cy="2772524"/>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B9BD5"/>
            </a:solidFill>
            <a:ln w="19046" cap="flat">
              <a:solidFill>
                <a:srgbClr val="FFFFFF"/>
              </a:solidFill>
              <a:prstDash val="solid"/>
              <a:miter/>
            </a:ln>
          </p:spPr>
          <p:txBody>
            <a:bodyPr lIns="0" tIns="0" rIns="0" bIns="0" anchor="ctr"/>
            <a:lstStyle/>
            <a:p>
              <a:pPr algn="ctr"/>
              <a:r>
                <a:rPr lang="en-US" sz="2400" dirty="0">
                  <a:solidFill>
                    <a:schemeClr val="bg1"/>
                  </a:solidFill>
                  <a:latin typeface="Segoe UI" panose="020B0502040204020203" pitchFamily="34" charset="0"/>
                  <a:cs typeface="Segoe UI" panose="020B0502040204020203" pitchFamily="34" charset="0"/>
                </a:rPr>
                <a:t>Or any minor in commercial sex work is a victim/survivor of human trafficking.</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88">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59D2-30D0-4D0B-915A-67EB72A2D07B}"/>
              </a:ext>
            </a:extLst>
          </p:cNvPr>
          <p:cNvSpPr txBox="1">
            <a:spLocks noGrp="1"/>
          </p:cNvSpPr>
          <p:nvPr>
            <p:ph type="title"/>
          </p:nvPr>
        </p:nvSpPr>
        <p:spPr>
          <a:xfrm>
            <a:off x="400458" y="2490210"/>
            <a:ext cx="3251194" cy="2899507"/>
          </a:xfrm>
          <a:solidFill>
            <a:srgbClr val="7B7B7B"/>
          </a:solidFill>
          <a:ln w="174622">
            <a:solidFill>
              <a:srgbClr val="7B7B7B"/>
            </a:solidFill>
            <a:prstDash val="solid"/>
          </a:ln>
        </p:spPr>
        <p:txBody>
          <a:bodyPr anchorCtr="1">
            <a:normAutofit/>
          </a:bodyPr>
          <a:lstStyle/>
          <a:p>
            <a:pPr lvl="0" algn="ctr"/>
            <a:r>
              <a:rPr lang="en-US" sz="3200" dirty="0"/>
              <a:t>Human trafficking: </a:t>
            </a:r>
          </a:p>
        </p:txBody>
      </p:sp>
      <p:sp>
        <p:nvSpPr>
          <p:cNvPr id="3" name="Slide Number Placeholder 5">
            <a:extLst>
              <a:ext uri="{FF2B5EF4-FFF2-40B4-BE49-F238E27FC236}">
                <a16:creationId xmlns:a16="http://schemas.microsoft.com/office/drawing/2014/main" id="{0B20E098-6EE1-4003-806A-27BE4286117E}"/>
              </a:ext>
            </a:extLst>
          </p:cNvPr>
          <p:cNvSpPr txBox="1">
            <a:spLocks noGrp="1"/>
          </p:cNvSpPr>
          <p:nvPr>
            <p:ph type="sldNum" sz="quarter" idx="8"/>
          </p:nvPr>
        </p:nvSpPr>
        <p:spPr/>
        <p:txBody>
          <a:bodyPr>
            <a:normAutofit/>
          </a:bodyPr>
          <a:lstStyle/>
          <a:p>
            <a:pPr lvl="0">
              <a:spcAft>
                <a:spcPts val="600"/>
              </a:spcAft>
            </a:pPr>
            <a:fld id="{B60C3A0B-1D75-46E6-9BBD-4ABB2D2BB735}" type="slidenum">
              <a:rPr/>
              <a:t>17</a:t>
            </a:fld>
            <a:endParaRPr lang="en-US" dirty="0">
              <a:solidFill>
                <a:srgbClr val="FFFFFF"/>
              </a:solidFill>
            </a:endParaRPr>
          </a:p>
        </p:txBody>
      </p:sp>
      <p:grpSp>
        <p:nvGrpSpPr>
          <p:cNvPr id="4" name="Diagram 3">
            <a:extLst>
              <a:ext uri="{FF2B5EF4-FFF2-40B4-BE49-F238E27FC236}">
                <a16:creationId xmlns:a16="http://schemas.microsoft.com/office/drawing/2014/main" id="{6A2639B1-8590-4585-8117-133EAAA9C663}"/>
              </a:ext>
            </a:extLst>
          </p:cNvPr>
          <p:cNvGrpSpPr/>
          <p:nvPr/>
        </p:nvGrpSpPr>
        <p:grpSpPr>
          <a:xfrm>
            <a:off x="4165605" y="1631666"/>
            <a:ext cx="7188198" cy="4619180"/>
            <a:chOff x="4038603" y="982001"/>
            <a:chExt cx="7188198" cy="4619180"/>
          </a:xfrm>
        </p:grpSpPr>
        <p:sp>
          <p:nvSpPr>
            <p:cNvPr id="5" name="Freeform: Shape 4">
              <a:extLst>
                <a:ext uri="{FF2B5EF4-FFF2-40B4-BE49-F238E27FC236}">
                  <a16:creationId xmlns:a16="http://schemas.microsoft.com/office/drawing/2014/main" id="{43DBC6BB-8C39-4AF7-906D-90CCFE88D8A6}"/>
                </a:ext>
              </a:extLst>
            </p:cNvPr>
            <p:cNvSpPr/>
            <p:nvPr/>
          </p:nvSpPr>
          <p:spPr>
            <a:xfrm>
              <a:off x="4038603" y="4457571"/>
              <a:ext cx="7188198" cy="1141024"/>
            </a:xfrm>
            <a:custGeom>
              <a:avLst/>
              <a:gdLst>
                <a:gd name="f0" fmla="val 10800000"/>
                <a:gd name="f1" fmla="val 5400000"/>
                <a:gd name="f2" fmla="val 180"/>
                <a:gd name="f3" fmla="val w"/>
                <a:gd name="f4" fmla="val h"/>
                <a:gd name="f5" fmla="val 0"/>
                <a:gd name="f6" fmla="val 7188200"/>
                <a:gd name="f7" fmla="val 1141028"/>
                <a:gd name="f8" fmla="+- 0 0 -90"/>
                <a:gd name="f9" fmla="*/ f3 1 7188200"/>
                <a:gd name="f10" fmla="*/ f4 1 1141028"/>
                <a:gd name="f11" fmla="val f5"/>
                <a:gd name="f12" fmla="val f6"/>
                <a:gd name="f13" fmla="val f7"/>
                <a:gd name="f14" fmla="*/ f8 f0 1"/>
                <a:gd name="f15" fmla="+- f13 0 f11"/>
                <a:gd name="f16" fmla="+- f12 0 f11"/>
                <a:gd name="f17" fmla="*/ f14 1 f2"/>
                <a:gd name="f18" fmla="*/ f16 1 7188200"/>
                <a:gd name="f19" fmla="*/ f15 1 1141028"/>
                <a:gd name="f20" fmla="*/ 0 f16 1"/>
                <a:gd name="f21" fmla="*/ 0 f15 1"/>
                <a:gd name="f22" fmla="*/ 7188200 f16 1"/>
                <a:gd name="f23" fmla="*/ 1141028 f15 1"/>
                <a:gd name="f24" fmla="+- f17 0 f1"/>
                <a:gd name="f25" fmla="*/ f20 1 7188200"/>
                <a:gd name="f26" fmla="*/ f21 1 1141028"/>
                <a:gd name="f27" fmla="*/ f22 1 7188200"/>
                <a:gd name="f28" fmla="*/ f23 1 1141028"/>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188200" h="1141028">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674223"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For the purpose of</a:t>
              </a:r>
            </a:p>
          </p:txBody>
        </p:sp>
        <p:sp>
          <p:nvSpPr>
            <p:cNvPr id="6" name="Freeform: Shape 5">
              <a:extLst>
                <a:ext uri="{FF2B5EF4-FFF2-40B4-BE49-F238E27FC236}">
                  <a16:creationId xmlns:a16="http://schemas.microsoft.com/office/drawing/2014/main" id="{E326E608-8CE5-49F1-9073-D95B657B73A6}"/>
                </a:ext>
              </a:extLst>
            </p:cNvPr>
            <p:cNvSpPr/>
            <p:nvPr/>
          </p:nvSpPr>
          <p:spPr>
            <a:xfrm>
              <a:off x="4039480" y="5076307"/>
              <a:ext cx="1436404"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Exploit-ation</a:t>
              </a:r>
            </a:p>
          </p:txBody>
        </p:sp>
        <p:sp>
          <p:nvSpPr>
            <p:cNvPr id="7" name="Freeform: Shape 6">
              <a:extLst>
                <a:ext uri="{FF2B5EF4-FFF2-40B4-BE49-F238E27FC236}">
                  <a16:creationId xmlns:a16="http://schemas.microsoft.com/office/drawing/2014/main" id="{36829832-5F54-4A81-ABDB-C1EEBFB6C5FD}"/>
                </a:ext>
              </a:extLst>
            </p:cNvPr>
            <p:cNvSpPr/>
            <p:nvPr/>
          </p:nvSpPr>
          <p:spPr>
            <a:xfrm>
              <a:off x="5476762" y="5076307"/>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Involuntary Servitude</a:t>
              </a:r>
            </a:p>
          </p:txBody>
        </p:sp>
        <p:sp>
          <p:nvSpPr>
            <p:cNvPr id="8" name="Freeform: Shape 7">
              <a:extLst>
                <a:ext uri="{FF2B5EF4-FFF2-40B4-BE49-F238E27FC236}">
                  <a16:creationId xmlns:a16="http://schemas.microsoft.com/office/drawing/2014/main" id="{1683BAEC-1886-424C-9691-AA33FDB5B9B7}"/>
                </a:ext>
              </a:extLst>
            </p:cNvPr>
            <p:cNvSpPr/>
            <p:nvPr/>
          </p:nvSpPr>
          <p:spPr>
            <a:xfrm>
              <a:off x="6914052" y="5076307"/>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Peonage</a:t>
              </a:r>
            </a:p>
          </p:txBody>
        </p:sp>
        <p:sp>
          <p:nvSpPr>
            <p:cNvPr id="9" name="Freeform: Shape 8">
              <a:extLst>
                <a:ext uri="{FF2B5EF4-FFF2-40B4-BE49-F238E27FC236}">
                  <a16:creationId xmlns:a16="http://schemas.microsoft.com/office/drawing/2014/main" id="{22CA346D-4D10-4BCB-A108-2F5519CF2560}"/>
                </a:ext>
              </a:extLst>
            </p:cNvPr>
            <p:cNvSpPr/>
            <p:nvPr/>
          </p:nvSpPr>
          <p:spPr>
            <a:xfrm>
              <a:off x="8351343" y="5076307"/>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Debt Bondage</a:t>
              </a:r>
            </a:p>
          </p:txBody>
        </p:sp>
        <p:sp>
          <p:nvSpPr>
            <p:cNvPr id="10" name="Freeform: Shape 9">
              <a:extLst>
                <a:ext uri="{FF2B5EF4-FFF2-40B4-BE49-F238E27FC236}">
                  <a16:creationId xmlns:a16="http://schemas.microsoft.com/office/drawing/2014/main" id="{11FBAC8F-574B-4634-BA62-B0ECB869C585}"/>
                </a:ext>
              </a:extLst>
            </p:cNvPr>
            <p:cNvSpPr/>
            <p:nvPr/>
          </p:nvSpPr>
          <p:spPr>
            <a:xfrm>
              <a:off x="9788633" y="5076307"/>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Slavery</a:t>
              </a:r>
            </a:p>
          </p:txBody>
        </p:sp>
        <p:sp>
          <p:nvSpPr>
            <p:cNvPr id="11" name="Freeform: Shape 10">
              <a:extLst>
                <a:ext uri="{FF2B5EF4-FFF2-40B4-BE49-F238E27FC236}">
                  <a16:creationId xmlns:a16="http://schemas.microsoft.com/office/drawing/2014/main" id="{198D1372-A8B0-4C71-9AA3-7036E81C3C66}"/>
                </a:ext>
              </a:extLst>
            </p:cNvPr>
            <p:cNvSpPr/>
            <p:nvPr/>
          </p:nvSpPr>
          <p:spPr>
            <a:xfrm>
              <a:off x="4038603" y="2719782"/>
              <a:ext cx="7188198" cy="1754898"/>
            </a:xfrm>
            <a:custGeom>
              <a:avLst/>
              <a:gdLst>
                <a:gd name="f0" fmla="val 10800000"/>
                <a:gd name="f1" fmla="val 5400000"/>
                <a:gd name="f2" fmla="val 180"/>
                <a:gd name="f3" fmla="val w"/>
                <a:gd name="f4" fmla="val h"/>
                <a:gd name="f5" fmla="val 0"/>
                <a:gd name="f6" fmla="val 7188200"/>
                <a:gd name="f7" fmla="val 1754901"/>
                <a:gd name="f8" fmla="val 1140282"/>
                <a:gd name="f9" fmla="val 3813463"/>
                <a:gd name="f10" fmla="val 1316176"/>
                <a:gd name="f11" fmla="val 4032825"/>
                <a:gd name="f12" fmla="val 3594100"/>
                <a:gd name="f13" fmla="val 1754900"/>
                <a:gd name="f14" fmla="val 3155375"/>
                <a:gd name="f15" fmla="val 3374737"/>
                <a:gd name="f16" fmla="val 1"/>
                <a:gd name="f17" fmla="+- 0 0 -90"/>
                <a:gd name="f18" fmla="*/ f3 1 7188200"/>
                <a:gd name="f19" fmla="*/ f4 1 1754901"/>
                <a:gd name="f20" fmla="val f5"/>
                <a:gd name="f21" fmla="val f6"/>
                <a:gd name="f22" fmla="val f7"/>
                <a:gd name="f23" fmla="*/ f17 f0 1"/>
                <a:gd name="f24" fmla="+- f22 0 f20"/>
                <a:gd name="f25" fmla="+- f21 0 f20"/>
                <a:gd name="f26" fmla="*/ f23 1 f2"/>
                <a:gd name="f27" fmla="*/ f25 1 7188200"/>
                <a:gd name="f28" fmla="*/ f24 1 1754901"/>
                <a:gd name="f29" fmla="*/ 0 f25 1"/>
                <a:gd name="f30" fmla="*/ 614619 f24 1"/>
                <a:gd name="f31" fmla="*/ 3374737 f25 1"/>
                <a:gd name="f32" fmla="*/ 438725 f24 1"/>
                <a:gd name="f33" fmla="*/ 3155375 f25 1"/>
                <a:gd name="f34" fmla="*/ 3594100 f25 1"/>
                <a:gd name="f35" fmla="*/ 0 f24 1"/>
                <a:gd name="f36" fmla="*/ 4032825 f25 1"/>
                <a:gd name="f37" fmla="*/ 3813463 f25 1"/>
                <a:gd name="f38" fmla="*/ 7188200 f25 1"/>
                <a:gd name="f39" fmla="*/ 1754901 f24 1"/>
                <a:gd name="f40" fmla="+- f26 0 f1"/>
                <a:gd name="f41" fmla="*/ f29 1 7188200"/>
                <a:gd name="f42" fmla="*/ f30 1 1754901"/>
                <a:gd name="f43" fmla="*/ f31 1 7188200"/>
                <a:gd name="f44" fmla="*/ f32 1 1754901"/>
                <a:gd name="f45" fmla="*/ f33 1 7188200"/>
                <a:gd name="f46" fmla="*/ f34 1 7188200"/>
                <a:gd name="f47" fmla="*/ f35 1 1754901"/>
                <a:gd name="f48" fmla="*/ f36 1 7188200"/>
                <a:gd name="f49" fmla="*/ f37 1 7188200"/>
                <a:gd name="f50" fmla="*/ f38 1 7188200"/>
                <a:gd name="f51" fmla="*/ f39 1 1754901"/>
                <a:gd name="f52" fmla="*/ f20 1 f27"/>
                <a:gd name="f53" fmla="*/ f21 1 f27"/>
                <a:gd name="f54" fmla="*/ f20 1 f28"/>
                <a:gd name="f55" fmla="*/ f22 1 f28"/>
                <a:gd name="f56" fmla="*/ f41 1 f27"/>
                <a:gd name="f57" fmla="*/ f42 1 f28"/>
                <a:gd name="f58" fmla="*/ f43 1 f27"/>
                <a:gd name="f59" fmla="*/ f44 1 f28"/>
                <a:gd name="f60" fmla="*/ f45 1 f27"/>
                <a:gd name="f61" fmla="*/ f46 1 f27"/>
                <a:gd name="f62" fmla="*/ f47 1 f28"/>
                <a:gd name="f63" fmla="*/ f48 1 f27"/>
                <a:gd name="f64" fmla="*/ f49 1 f27"/>
                <a:gd name="f65" fmla="*/ f50 1 f27"/>
                <a:gd name="f66" fmla="*/ f51 1 f28"/>
                <a:gd name="f67" fmla="*/ f52 f18 1"/>
                <a:gd name="f68" fmla="*/ f53 f18 1"/>
                <a:gd name="f69" fmla="*/ f55 f19 1"/>
                <a:gd name="f70" fmla="*/ f54 f19 1"/>
                <a:gd name="f71" fmla="*/ f56 f18 1"/>
                <a:gd name="f72" fmla="*/ f57 f19 1"/>
                <a:gd name="f73" fmla="*/ f58 f18 1"/>
                <a:gd name="f74" fmla="*/ f59 f19 1"/>
                <a:gd name="f75" fmla="*/ f60 f18 1"/>
                <a:gd name="f76" fmla="*/ f61 f18 1"/>
                <a:gd name="f77" fmla="*/ f62 f19 1"/>
                <a:gd name="f78" fmla="*/ f63 f18 1"/>
                <a:gd name="f79" fmla="*/ f64 f18 1"/>
                <a:gd name="f80" fmla="*/ f65 f18 1"/>
                <a:gd name="f81" fmla="*/ f66 f19 1"/>
              </a:gdLst>
              <a:ahLst/>
              <a:cxnLst>
                <a:cxn ang="3cd4">
                  <a:pos x="hc" y="t"/>
                </a:cxn>
                <a:cxn ang="0">
                  <a:pos x="r" y="vc"/>
                </a:cxn>
                <a:cxn ang="cd4">
                  <a:pos x="hc" y="b"/>
                </a:cxn>
                <a:cxn ang="cd2">
                  <a:pos x="l" y="vc"/>
                </a:cxn>
                <a:cxn ang="f40">
                  <a:pos x="f71" y="f72"/>
                </a:cxn>
                <a:cxn ang="f40">
                  <a:pos x="f73" y="f72"/>
                </a:cxn>
                <a:cxn ang="f40">
                  <a:pos x="f73" y="f74"/>
                </a:cxn>
                <a:cxn ang="f40">
                  <a:pos x="f75" y="f74"/>
                </a:cxn>
                <a:cxn ang="f40">
                  <a:pos x="f76" y="f77"/>
                </a:cxn>
                <a:cxn ang="f40">
                  <a:pos x="f78" y="f74"/>
                </a:cxn>
                <a:cxn ang="f40">
                  <a:pos x="f79" y="f74"/>
                </a:cxn>
                <a:cxn ang="f40">
                  <a:pos x="f79" y="f72"/>
                </a:cxn>
                <a:cxn ang="f40">
                  <a:pos x="f80" y="f72"/>
                </a:cxn>
                <a:cxn ang="f40">
                  <a:pos x="f80" y="f81"/>
                </a:cxn>
                <a:cxn ang="f40">
                  <a:pos x="f71" y="f81"/>
                </a:cxn>
                <a:cxn ang="f40">
                  <a:pos x="f71" y="f72"/>
                </a:cxn>
              </a:cxnLst>
              <a:rect l="f67" t="f70" r="f68" b="f69"/>
              <a:pathLst>
                <a:path w="7188200" h="1754901">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1288279"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By means of</a:t>
              </a:r>
            </a:p>
          </p:txBody>
        </p:sp>
        <p:sp>
          <p:nvSpPr>
            <p:cNvPr id="12" name="Freeform: Shape 11">
              <a:extLst>
                <a:ext uri="{FF2B5EF4-FFF2-40B4-BE49-F238E27FC236}">
                  <a16:creationId xmlns:a16="http://schemas.microsoft.com/office/drawing/2014/main" id="{FCCFB315-1CF9-48CA-AF64-C70E4E3CBB03}"/>
                </a:ext>
              </a:extLst>
            </p:cNvPr>
            <p:cNvSpPr/>
            <p:nvPr/>
          </p:nvSpPr>
          <p:spPr>
            <a:xfrm>
              <a:off x="4042105" y="3335758"/>
              <a:ext cx="2393725" cy="524719"/>
            </a:xfrm>
            <a:custGeom>
              <a:avLst/>
              <a:gdLst>
                <a:gd name="f0" fmla="val 10800000"/>
                <a:gd name="f1" fmla="val 5400000"/>
                <a:gd name="f2" fmla="val 180"/>
                <a:gd name="f3" fmla="val w"/>
                <a:gd name="f4" fmla="val h"/>
                <a:gd name="f5" fmla="val 0"/>
                <a:gd name="f6" fmla="val 2393726"/>
                <a:gd name="f7" fmla="val 524715"/>
                <a:gd name="f8" fmla="+- 0 0 -90"/>
                <a:gd name="f9" fmla="*/ f3 1 2393726"/>
                <a:gd name="f10" fmla="*/ f4 1 524715"/>
                <a:gd name="f11" fmla="val f5"/>
                <a:gd name="f12" fmla="val f6"/>
                <a:gd name="f13" fmla="val f7"/>
                <a:gd name="f14" fmla="*/ f8 f0 1"/>
                <a:gd name="f15" fmla="+- f13 0 f11"/>
                <a:gd name="f16" fmla="+- f12 0 f11"/>
                <a:gd name="f17" fmla="*/ f14 1 f2"/>
                <a:gd name="f18" fmla="*/ f16 1 2393726"/>
                <a:gd name="f19" fmla="*/ f15 1 524715"/>
                <a:gd name="f20" fmla="*/ 0 f16 1"/>
                <a:gd name="f21" fmla="*/ 0 f15 1"/>
                <a:gd name="f22" fmla="*/ 2393726 f16 1"/>
                <a:gd name="f23" fmla="*/ 524715 f15 1"/>
                <a:gd name="f24" fmla="+- f17 0 f1"/>
                <a:gd name="f25" fmla="*/ f20 1 2393726"/>
                <a:gd name="f26" fmla="*/ f21 1 524715"/>
                <a:gd name="f27" fmla="*/ f22 1 2393726"/>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393726"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Force</a:t>
              </a:r>
            </a:p>
          </p:txBody>
        </p:sp>
        <p:sp>
          <p:nvSpPr>
            <p:cNvPr id="13" name="Freeform: Shape 12">
              <a:extLst>
                <a:ext uri="{FF2B5EF4-FFF2-40B4-BE49-F238E27FC236}">
                  <a16:creationId xmlns:a16="http://schemas.microsoft.com/office/drawing/2014/main" id="{E34B926C-C09B-4728-A2AB-91D6DA7B2C53}"/>
                </a:ext>
              </a:extLst>
            </p:cNvPr>
            <p:cNvSpPr/>
            <p:nvPr/>
          </p:nvSpPr>
          <p:spPr>
            <a:xfrm>
              <a:off x="6435839" y="3335758"/>
              <a:ext cx="2393725" cy="524719"/>
            </a:xfrm>
            <a:custGeom>
              <a:avLst/>
              <a:gdLst>
                <a:gd name="f0" fmla="val 10800000"/>
                <a:gd name="f1" fmla="val 5400000"/>
                <a:gd name="f2" fmla="val 180"/>
                <a:gd name="f3" fmla="val w"/>
                <a:gd name="f4" fmla="val h"/>
                <a:gd name="f5" fmla="val 0"/>
                <a:gd name="f6" fmla="val 2393726"/>
                <a:gd name="f7" fmla="val 524715"/>
                <a:gd name="f8" fmla="+- 0 0 -90"/>
                <a:gd name="f9" fmla="*/ f3 1 2393726"/>
                <a:gd name="f10" fmla="*/ f4 1 524715"/>
                <a:gd name="f11" fmla="val f5"/>
                <a:gd name="f12" fmla="val f6"/>
                <a:gd name="f13" fmla="val f7"/>
                <a:gd name="f14" fmla="*/ f8 f0 1"/>
                <a:gd name="f15" fmla="+- f13 0 f11"/>
                <a:gd name="f16" fmla="+- f12 0 f11"/>
                <a:gd name="f17" fmla="*/ f14 1 f2"/>
                <a:gd name="f18" fmla="*/ f16 1 2393726"/>
                <a:gd name="f19" fmla="*/ f15 1 524715"/>
                <a:gd name="f20" fmla="*/ 0 f16 1"/>
                <a:gd name="f21" fmla="*/ 0 f15 1"/>
                <a:gd name="f22" fmla="*/ 2393726 f16 1"/>
                <a:gd name="f23" fmla="*/ 524715 f15 1"/>
                <a:gd name="f24" fmla="+- f17 0 f1"/>
                <a:gd name="f25" fmla="*/ f20 1 2393726"/>
                <a:gd name="f26" fmla="*/ f21 1 524715"/>
                <a:gd name="f27" fmla="*/ f22 1 2393726"/>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393726"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Fraud</a:t>
              </a:r>
            </a:p>
          </p:txBody>
        </p:sp>
        <p:sp>
          <p:nvSpPr>
            <p:cNvPr id="14" name="Freeform: Shape 13">
              <a:extLst>
                <a:ext uri="{FF2B5EF4-FFF2-40B4-BE49-F238E27FC236}">
                  <a16:creationId xmlns:a16="http://schemas.microsoft.com/office/drawing/2014/main" id="{06B85412-B273-4CA3-9D2E-EFFAC69C1333}"/>
                </a:ext>
              </a:extLst>
            </p:cNvPr>
            <p:cNvSpPr/>
            <p:nvPr/>
          </p:nvSpPr>
          <p:spPr>
            <a:xfrm>
              <a:off x="8829565" y="3335758"/>
              <a:ext cx="2393725" cy="524719"/>
            </a:xfrm>
            <a:custGeom>
              <a:avLst/>
              <a:gdLst>
                <a:gd name="f0" fmla="val 10800000"/>
                <a:gd name="f1" fmla="val 5400000"/>
                <a:gd name="f2" fmla="val 180"/>
                <a:gd name="f3" fmla="val w"/>
                <a:gd name="f4" fmla="val h"/>
                <a:gd name="f5" fmla="val 0"/>
                <a:gd name="f6" fmla="val 2393726"/>
                <a:gd name="f7" fmla="val 524715"/>
                <a:gd name="f8" fmla="+- 0 0 -90"/>
                <a:gd name="f9" fmla="*/ f3 1 2393726"/>
                <a:gd name="f10" fmla="*/ f4 1 524715"/>
                <a:gd name="f11" fmla="val f5"/>
                <a:gd name="f12" fmla="val f6"/>
                <a:gd name="f13" fmla="val f7"/>
                <a:gd name="f14" fmla="*/ f8 f0 1"/>
                <a:gd name="f15" fmla="+- f13 0 f11"/>
                <a:gd name="f16" fmla="+- f12 0 f11"/>
                <a:gd name="f17" fmla="*/ f14 1 f2"/>
                <a:gd name="f18" fmla="*/ f16 1 2393726"/>
                <a:gd name="f19" fmla="*/ f15 1 524715"/>
                <a:gd name="f20" fmla="*/ 0 f16 1"/>
                <a:gd name="f21" fmla="*/ 0 f15 1"/>
                <a:gd name="f22" fmla="*/ 2393726 f16 1"/>
                <a:gd name="f23" fmla="*/ 524715 f15 1"/>
                <a:gd name="f24" fmla="+- f17 0 f1"/>
                <a:gd name="f25" fmla="*/ f20 1 2393726"/>
                <a:gd name="f26" fmla="*/ f21 1 524715"/>
                <a:gd name="f27" fmla="*/ f22 1 2393726"/>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393726"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Coercion</a:t>
              </a:r>
            </a:p>
          </p:txBody>
        </p:sp>
        <p:sp>
          <p:nvSpPr>
            <p:cNvPr id="15" name="Freeform: Shape 14">
              <a:extLst>
                <a:ext uri="{FF2B5EF4-FFF2-40B4-BE49-F238E27FC236}">
                  <a16:creationId xmlns:a16="http://schemas.microsoft.com/office/drawing/2014/main" id="{904BFFAB-E469-459A-A1D2-697829CCF9FD}"/>
                </a:ext>
              </a:extLst>
            </p:cNvPr>
            <p:cNvSpPr/>
            <p:nvPr/>
          </p:nvSpPr>
          <p:spPr>
            <a:xfrm>
              <a:off x="4038603" y="982001"/>
              <a:ext cx="7188198" cy="1754907"/>
            </a:xfrm>
            <a:custGeom>
              <a:avLst/>
              <a:gdLst>
                <a:gd name="f0" fmla="val 10800000"/>
                <a:gd name="f1" fmla="val 5400000"/>
                <a:gd name="f2" fmla="val 180"/>
                <a:gd name="f3" fmla="val w"/>
                <a:gd name="f4" fmla="val h"/>
                <a:gd name="f5" fmla="val 0"/>
                <a:gd name="f6" fmla="val 7188200"/>
                <a:gd name="f7" fmla="val 1754901"/>
                <a:gd name="f8" fmla="val 1140282"/>
                <a:gd name="f9" fmla="val 3813463"/>
                <a:gd name="f10" fmla="val 1316176"/>
                <a:gd name="f11" fmla="val 4032825"/>
                <a:gd name="f12" fmla="val 3594100"/>
                <a:gd name="f13" fmla="val 1754900"/>
                <a:gd name="f14" fmla="val 3155375"/>
                <a:gd name="f15" fmla="val 3374737"/>
                <a:gd name="f16" fmla="val 1"/>
                <a:gd name="f17" fmla="+- 0 0 -90"/>
                <a:gd name="f18" fmla="*/ f3 1 7188200"/>
                <a:gd name="f19" fmla="*/ f4 1 1754901"/>
                <a:gd name="f20" fmla="val f5"/>
                <a:gd name="f21" fmla="val f6"/>
                <a:gd name="f22" fmla="val f7"/>
                <a:gd name="f23" fmla="*/ f17 f0 1"/>
                <a:gd name="f24" fmla="+- f22 0 f20"/>
                <a:gd name="f25" fmla="+- f21 0 f20"/>
                <a:gd name="f26" fmla="*/ f23 1 f2"/>
                <a:gd name="f27" fmla="*/ f25 1 7188200"/>
                <a:gd name="f28" fmla="*/ f24 1 1754901"/>
                <a:gd name="f29" fmla="*/ 0 f25 1"/>
                <a:gd name="f30" fmla="*/ 614619 f24 1"/>
                <a:gd name="f31" fmla="*/ 3374737 f25 1"/>
                <a:gd name="f32" fmla="*/ 438725 f24 1"/>
                <a:gd name="f33" fmla="*/ 3155375 f25 1"/>
                <a:gd name="f34" fmla="*/ 3594100 f25 1"/>
                <a:gd name="f35" fmla="*/ 0 f24 1"/>
                <a:gd name="f36" fmla="*/ 4032825 f25 1"/>
                <a:gd name="f37" fmla="*/ 3813463 f25 1"/>
                <a:gd name="f38" fmla="*/ 7188200 f25 1"/>
                <a:gd name="f39" fmla="*/ 1754901 f24 1"/>
                <a:gd name="f40" fmla="+- f26 0 f1"/>
                <a:gd name="f41" fmla="*/ f29 1 7188200"/>
                <a:gd name="f42" fmla="*/ f30 1 1754901"/>
                <a:gd name="f43" fmla="*/ f31 1 7188200"/>
                <a:gd name="f44" fmla="*/ f32 1 1754901"/>
                <a:gd name="f45" fmla="*/ f33 1 7188200"/>
                <a:gd name="f46" fmla="*/ f34 1 7188200"/>
                <a:gd name="f47" fmla="*/ f35 1 1754901"/>
                <a:gd name="f48" fmla="*/ f36 1 7188200"/>
                <a:gd name="f49" fmla="*/ f37 1 7188200"/>
                <a:gd name="f50" fmla="*/ f38 1 7188200"/>
                <a:gd name="f51" fmla="*/ f39 1 1754901"/>
                <a:gd name="f52" fmla="*/ f20 1 f27"/>
                <a:gd name="f53" fmla="*/ f21 1 f27"/>
                <a:gd name="f54" fmla="*/ f20 1 f28"/>
                <a:gd name="f55" fmla="*/ f22 1 f28"/>
                <a:gd name="f56" fmla="*/ f41 1 f27"/>
                <a:gd name="f57" fmla="*/ f42 1 f28"/>
                <a:gd name="f58" fmla="*/ f43 1 f27"/>
                <a:gd name="f59" fmla="*/ f44 1 f28"/>
                <a:gd name="f60" fmla="*/ f45 1 f27"/>
                <a:gd name="f61" fmla="*/ f46 1 f27"/>
                <a:gd name="f62" fmla="*/ f47 1 f28"/>
                <a:gd name="f63" fmla="*/ f48 1 f27"/>
                <a:gd name="f64" fmla="*/ f49 1 f27"/>
                <a:gd name="f65" fmla="*/ f50 1 f27"/>
                <a:gd name="f66" fmla="*/ f51 1 f28"/>
                <a:gd name="f67" fmla="*/ f52 f18 1"/>
                <a:gd name="f68" fmla="*/ f53 f18 1"/>
                <a:gd name="f69" fmla="*/ f55 f19 1"/>
                <a:gd name="f70" fmla="*/ f54 f19 1"/>
                <a:gd name="f71" fmla="*/ f56 f18 1"/>
                <a:gd name="f72" fmla="*/ f57 f19 1"/>
                <a:gd name="f73" fmla="*/ f58 f18 1"/>
                <a:gd name="f74" fmla="*/ f59 f19 1"/>
                <a:gd name="f75" fmla="*/ f60 f18 1"/>
                <a:gd name="f76" fmla="*/ f61 f18 1"/>
                <a:gd name="f77" fmla="*/ f62 f19 1"/>
                <a:gd name="f78" fmla="*/ f63 f18 1"/>
                <a:gd name="f79" fmla="*/ f64 f18 1"/>
                <a:gd name="f80" fmla="*/ f65 f18 1"/>
                <a:gd name="f81" fmla="*/ f66 f19 1"/>
              </a:gdLst>
              <a:ahLst/>
              <a:cxnLst>
                <a:cxn ang="3cd4">
                  <a:pos x="hc" y="t"/>
                </a:cxn>
                <a:cxn ang="0">
                  <a:pos x="r" y="vc"/>
                </a:cxn>
                <a:cxn ang="cd4">
                  <a:pos x="hc" y="b"/>
                </a:cxn>
                <a:cxn ang="cd2">
                  <a:pos x="l" y="vc"/>
                </a:cxn>
                <a:cxn ang="f40">
                  <a:pos x="f71" y="f72"/>
                </a:cxn>
                <a:cxn ang="f40">
                  <a:pos x="f73" y="f72"/>
                </a:cxn>
                <a:cxn ang="f40">
                  <a:pos x="f73" y="f74"/>
                </a:cxn>
                <a:cxn ang="f40">
                  <a:pos x="f75" y="f74"/>
                </a:cxn>
                <a:cxn ang="f40">
                  <a:pos x="f76" y="f77"/>
                </a:cxn>
                <a:cxn ang="f40">
                  <a:pos x="f78" y="f74"/>
                </a:cxn>
                <a:cxn ang="f40">
                  <a:pos x="f79" y="f74"/>
                </a:cxn>
                <a:cxn ang="f40">
                  <a:pos x="f79" y="f72"/>
                </a:cxn>
                <a:cxn ang="f40">
                  <a:pos x="f80" y="f72"/>
                </a:cxn>
                <a:cxn ang="f40">
                  <a:pos x="f80" y="f81"/>
                </a:cxn>
                <a:cxn ang="f40">
                  <a:pos x="f71" y="f81"/>
                </a:cxn>
                <a:cxn ang="f40">
                  <a:pos x="f71" y="f72"/>
                </a:cxn>
              </a:cxnLst>
              <a:rect l="f67" t="f70" r="f68" b="f69"/>
              <a:pathLst>
                <a:path w="7188200" h="1754901">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1288279"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Act of</a:t>
              </a:r>
            </a:p>
          </p:txBody>
        </p:sp>
        <p:sp>
          <p:nvSpPr>
            <p:cNvPr id="16" name="Freeform: Shape 15">
              <a:extLst>
                <a:ext uri="{FF2B5EF4-FFF2-40B4-BE49-F238E27FC236}">
                  <a16:creationId xmlns:a16="http://schemas.microsoft.com/office/drawing/2014/main" id="{05B11BB1-B1F9-4CCE-B10A-B4A7F2E3EAAA}"/>
                </a:ext>
              </a:extLst>
            </p:cNvPr>
            <p:cNvSpPr/>
            <p:nvPr/>
          </p:nvSpPr>
          <p:spPr>
            <a:xfrm>
              <a:off x="4039480"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Recruiting</a:t>
              </a:r>
            </a:p>
          </p:txBody>
        </p:sp>
        <p:sp>
          <p:nvSpPr>
            <p:cNvPr id="17" name="Freeform: Shape 16">
              <a:extLst>
                <a:ext uri="{FF2B5EF4-FFF2-40B4-BE49-F238E27FC236}">
                  <a16:creationId xmlns:a16="http://schemas.microsoft.com/office/drawing/2014/main" id="{00FE9B90-9A87-4F5D-904C-E3855905D824}"/>
                </a:ext>
              </a:extLst>
            </p:cNvPr>
            <p:cNvSpPr/>
            <p:nvPr/>
          </p:nvSpPr>
          <p:spPr>
            <a:xfrm>
              <a:off x="5476762"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Harboring</a:t>
              </a:r>
            </a:p>
          </p:txBody>
        </p:sp>
        <p:sp>
          <p:nvSpPr>
            <p:cNvPr id="18" name="Freeform: Shape 17">
              <a:extLst>
                <a:ext uri="{FF2B5EF4-FFF2-40B4-BE49-F238E27FC236}">
                  <a16:creationId xmlns:a16="http://schemas.microsoft.com/office/drawing/2014/main" id="{B8E9C00D-38E3-4080-861F-C3B20F22467A}"/>
                </a:ext>
              </a:extLst>
            </p:cNvPr>
            <p:cNvSpPr/>
            <p:nvPr/>
          </p:nvSpPr>
          <p:spPr>
            <a:xfrm>
              <a:off x="6914052"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Trans-porting</a:t>
              </a:r>
            </a:p>
          </p:txBody>
        </p:sp>
        <p:sp>
          <p:nvSpPr>
            <p:cNvPr id="19" name="Freeform: Shape 18">
              <a:extLst>
                <a:ext uri="{FF2B5EF4-FFF2-40B4-BE49-F238E27FC236}">
                  <a16:creationId xmlns:a16="http://schemas.microsoft.com/office/drawing/2014/main" id="{D3E3B165-FF84-4C41-A8E3-CA7997B7437A}"/>
                </a:ext>
              </a:extLst>
            </p:cNvPr>
            <p:cNvSpPr/>
            <p:nvPr/>
          </p:nvSpPr>
          <p:spPr>
            <a:xfrm>
              <a:off x="8351343"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Providing</a:t>
              </a:r>
            </a:p>
          </p:txBody>
        </p:sp>
        <p:sp>
          <p:nvSpPr>
            <p:cNvPr id="20" name="Freeform: Shape 19">
              <a:extLst>
                <a:ext uri="{FF2B5EF4-FFF2-40B4-BE49-F238E27FC236}">
                  <a16:creationId xmlns:a16="http://schemas.microsoft.com/office/drawing/2014/main" id="{A9BD3BE4-5851-4FB7-B2DB-E6D3A0A7FEC8}"/>
                </a:ext>
              </a:extLst>
            </p:cNvPr>
            <p:cNvSpPr/>
            <p:nvPr/>
          </p:nvSpPr>
          <p:spPr>
            <a:xfrm>
              <a:off x="9788633"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Obtaining</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59D2-30D0-4D0B-915A-67EB72A2D07B}"/>
              </a:ext>
            </a:extLst>
          </p:cNvPr>
          <p:cNvSpPr txBox="1">
            <a:spLocks noGrp="1"/>
          </p:cNvSpPr>
          <p:nvPr>
            <p:ph type="title"/>
          </p:nvPr>
        </p:nvSpPr>
        <p:spPr>
          <a:xfrm>
            <a:off x="400458" y="2490210"/>
            <a:ext cx="3251194" cy="2899507"/>
          </a:xfrm>
          <a:solidFill>
            <a:srgbClr val="7B7B7B"/>
          </a:solidFill>
          <a:ln w="174622">
            <a:solidFill>
              <a:srgbClr val="7B7B7B"/>
            </a:solidFill>
            <a:prstDash val="solid"/>
          </a:ln>
        </p:spPr>
        <p:txBody>
          <a:bodyPr anchorCtr="1">
            <a:normAutofit/>
          </a:bodyPr>
          <a:lstStyle/>
          <a:p>
            <a:pPr lvl="0" algn="ctr"/>
            <a:r>
              <a:rPr lang="en-US" sz="3200" dirty="0"/>
              <a:t>Sex trafficking</a:t>
            </a:r>
            <a:br>
              <a:rPr lang="en-US" sz="3200" dirty="0"/>
            </a:br>
            <a:r>
              <a:rPr lang="en-US" sz="3200" b="1" dirty="0"/>
              <a:t>of minors: </a:t>
            </a:r>
            <a:endParaRPr lang="en-US" sz="3200" dirty="0"/>
          </a:p>
        </p:txBody>
      </p:sp>
      <p:sp>
        <p:nvSpPr>
          <p:cNvPr id="3" name="Slide Number Placeholder 5">
            <a:extLst>
              <a:ext uri="{FF2B5EF4-FFF2-40B4-BE49-F238E27FC236}">
                <a16:creationId xmlns:a16="http://schemas.microsoft.com/office/drawing/2014/main" id="{0B20E098-6EE1-4003-806A-27BE4286117E}"/>
              </a:ext>
            </a:extLst>
          </p:cNvPr>
          <p:cNvSpPr txBox="1">
            <a:spLocks noGrp="1"/>
          </p:cNvSpPr>
          <p:nvPr>
            <p:ph type="sldNum" sz="quarter" idx="8"/>
          </p:nvPr>
        </p:nvSpPr>
        <p:spPr/>
        <p:txBody>
          <a:bodyPr>
            <a:normAutofit/>
          </a:bodyPr>
          <a:lstStyle/>
          <a:p>
            <a:pPr lvl="0">
              <a:spcAft>
                <a:spcPts val="600"/>
              </a:spcAft>
            </a:pPr>
            <a:fld id="{B60C3A0B-1D75-46E6-9BBD-4ABB2D2BB735}" type="slidenum">
              <a:rPr/>
              <a:t>18</a:t>
            </a:fld>
            <a:endParaRPr lang="en-US" dirty="0">
              <a:solidFill>
                <a:srgbClr val="FFFFFF"/>
              </a:solidFill>
            </a:endParaRPr>
          </a:p>
        </p:txBody>
      </p:sp>
      <p:grpSp>
        <p:nvGrpSpPr>
          <p:cNvPr id="22" name="Diagram 3">
            <a:extLst>
              <a:ext uri="{FF2B5EF4-FFF2-40B4-BE49-F238E27FC236}">
                <a16:creationId xmlns:a16="http://schemas.microsoft.com/office/drawing/2014/main" id="{BC2005A0-5EBA-4098-8CD6-DC0BA1E684F4}"/>
              </a:ext>
            </a:extLst>
          </p:cNvPr>
          <p:cNvGrpSpPr/>
          <p:nvPr/>
        </p:nvGrpSpPr>
        <p:grpSpPr>
          <a:xfrm>
            <a:off x="4165605" y="2490210"/>
            <a:ext cx="7188198" cy="2873117"/>
            <a:chOff x="4038603" y="982001"/>
            <a:chExt cx="7188198" cy="2873117"/>
          </a:xfrm>
        </p:grpSpPr>
        <p:sp>
          <p:nvSpPr>
            <p:cNvPr id="23" name="Freeform: Shape 22">
              <a:extLst>
                <a:ext uri="{FF2B5EF4-FFF2-40B4-BE49-F238E27FC236}">
                  <a16:creationId xmlns:a16="http://schemas.microsoft.com/office/drawing/2014/main" id="{F6F5BF31-91EF-4B05-8DF8-6BE75B4ACE8A}"/>
                </a:ext>
              </a:extLst>
            </p:cNvPr>
            <p:cNvSpPr/>
            <p:nvPr/>
          </p:nvSpPr>
          <p:spPr>
            <a:xfrm>
              <a:off x="4038603" y="2711508"/>
              <a:ext cx="7188198" cy="1141024"/>
            </a:xfrm>
            <a:custGeom>
              <a:avLst/>
              <a:gdLst>
                <a:gd name="f0" fmla="val 10800000"/>
                <a:gd name="f1" fmla="val 5400000"/>
                <a:gd name="f2" fmla="val 180"/>
                <a:gd name="f3" fmla="val w"/>
                <a:gd name="f4" fmla="val h"/>
                <a:gd name="f5" fmla="val 0"/>
                <a:gd name="f6" fmla="val 7188200"/>
                <a:gd name="f7" fmla="val 1141028"/>
                <a:gd name="f8" fmla="+- 0 0 -90"/>
                <a:gd name="f9" fmla="*/ f3 1 7188200"/>
                <a:gd name="f10" fmla="*/ f4 1 1141028"/>
                <a:gd name="f11" fmla="val f5"/>
                <a:gd name="f12" fmla="val f6"/>
                <a:gd name="f13" fmla="val f7"/>
                <a:gd name="f14" fmla="*/ f8 f0 1"/>
                <a:gd name="f15" fmla="+- f13 0 f11"/>
                <a:gd name="f16" fmla="+- f12 0 f11"/>
                <a:gd name="f17" fmla="*/ f14 1 f2"/>
                <a:gd name="f18" fmla="*/ f16 1 7188200"/>
                <a:gd name="f19" fmla="*/ f15 1 1141028"/>
                <a:gd name="f20" fmla="*/ 0 f16 1"/>
                <a:gd name="f21" fmla="*/ 0 f15 1"/>
                <a:gd name="f22" fmla="*/ 7188200 f16 1"/>
                <a:gd name="f23" fmla="*/ 1141028 f15 1"/>
                <a:gd name="f24" fmla="+- f17 0 f1"/>
                <a:gd name="f25" fmla="*/ f20 1 7188200"/>
                <a:gd name="f26" fmla="*/ f21 1 1141028"/>
                <a:gd name="f27" fmla="*/ f22 1 7188200"/>
                <a:gd name="f28" fmla="*/ f23 1 1141028"/>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188200" h="1141028">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674223"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For the purpose of</a:t>
              </a:r>
            </a:p>
          </p:txBody>
        </p:sp>
        <p:sp>
          <p:nvSpPr>
            <p:cNvPr id="24" name="Freeform: Shape 23">
              <a:extLst>
                <a:ext uri="{FF2B5EF4-FFF2-40B4-BE49-F238E27FC236}">
                  <a16:creationId xmlns:a16="http://schemas.microsoft.com/office/drawing/2014/main" id="{A13988F7-9C2B-4987-A747-77F855B8FFF9}"/>
                </a:ext>
              </a:extLst>
            </p:cNvPr>
            <p:cNvSpPr/>
            <p:nvPr/>
          </p:nvSpPr>
          <p:spPr>
            <a:xfrm>
              <a:off x="4039480" y="3330244"/>
              <a:ext cx="1436404"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Exploit-ation</a:t>
              </a:r>
            </a:p>
          </p:txBody>
        </p:sp>
        <p:sp>
          <p:nvSpPr>
            <p:cNvPr id="25" name="Freeform: Shape 24">
              <a:extLst>
                <a:ext uri="{FF2B5EF4-FFF2-40B4-BE49-F238E27FC236}">
                  <a16:creationId xmlns:a16="http://schemas.microsoft.com/office/drawing/2014/main" id="{FD5BFB2B-AE83-42FF-9045-D84458D6210E}"/>
                </a:ext>
              </a:extLst>
            </p:cNvPr>
            <p:cNvSpPr/>
            <p:nvPr/>
          </p:nvSpPr>
          <p:spPr>
            <a:xfrm>
              <a:off x="5476762" y="3330244"/>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Involuntary Servitude</a:t>
              </a:r>
            </a:p>
          </p:txBody>
        </p:sp>
        <p:sp>
          <p:nvSpPr>
            <p:cNvPr id="26" name="Freeform: Shape 25">
              <a:extLst>
                <a:ext uri="{FF2B5EF4-FFF2-40B4-BE49-F238E27FC236}">
                  <a16:creationId xmlns:a16="http://schemas.microsoft.com/office/drawing/2014/main" id="{C4FEAF76-75BC-41C4-B56C-4F89B3A66597}"/>
                </a:ext>
              </a:extLst>
            </p:cNvPr>
            <p:cNvSpPr/>
            <p:nvPr/>
          </p:nvSpPr>
          <p:spPr>
            <a:xfrm>
              <a:off x="6914052" y="3330244"/>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Peonage</a:t>
              </a:r>
            </a:p>
          </p:txBody>
        </p:sp>
        <p:sp>
          <p:nvSpPr>
            <p:cNvPr id="27" name="Freeform: Shape 26">
              <a:extLst>
                <a:ext uri="{FF2B5EF4-FFF2-40B4-BE49-F238E27FC236}">
                  <a16:creationId xmlns:a16="http://schemas.microsoft.com/office/drawing/2014/main" id="{14187021-D994-4CBE-B377-4745D0BE498D}"/>
                </a:ext>
              </a:extLst>
            </p:cNvPr>
            <p:cNvSpPr/>
            <p:nvPr/>
          </p:nvSpPr>
          <p:spPr>
            <a:xfrm>
              <a:off x="8351343" y="3330244"/>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Debt Bondage</a:t>
              </a:r>
            </a:p>
          </p:txBody>
        </p:sp>
        <p:sp>
          <p:nvSpPr>
            <p:cNvPr id="33" name="Freeform: Shape 32">
              <a:extLst>
                <a:ext uri="{FF2B5EF4-FFF2-40B4-BE49-F238E27FC236}">
                  <a16:creationId xmlns:a16="http://schemas.microsoft.com/office/drawing/2014/main" id="{13AD1F13-A88E-498E-992D-DFD9A2BAD38F}"/>
                </a:ext>
              </a:extLst>
            </p:cNvPr>
            <p:cNvSpPr/>
            <p:nvPr/>
          </p:nvSpPr>
          <p:spPr>
            <a:xfrm>
              <a:off x="9788633" y="3330244"/>
              <a:ext cx="1437290" cy="524874"/>
            </a:xfrm>
            <a:custGeom>
              <a:avLst/>
              <a:gdLst>
                <a:gd name="f0" fmla="val 10800000"/>
                <a:gd name="f1" fmla="val 5400000"/>
                <a:gd name="f2" fmla="val 180"/>
                <a:gd name="f3" fmla="val w"/>
                <a:gd name="f4" fmla="val h"/>
                <a:gd name="f5" fmla="val 0"/>
                <a:gd name="f6" fmla="val 1437289"/>
                <a:gd name="f7" fmla="val 524873"/>
                <a:gd name="f8" fmla="+- 0 0 -90"/>
                <a:gd name="f9" fmla="*/ f3 1 1437289"/>
                <a:gd name="f10" fmla="*/ f4 1 524873"/>
                <a:gd name="f11" fmla="val f5"/>
                <a:gd name="f12" fmla="val f6"/>
                <a:gd name="f13" fmla="val f7"/>
                <a:gd name="f14" fmla="*/ f8 f0 1"/>
                <a:gd name="f15" fmla="+- f13 0 f11"/>
                <a:gd name="f16" fmla="+- f12 0 f11"/>
                <a:gd name="f17" fmla="*/ f14 1 f2"/>
                <a:gd name="f18" fmla="*/ f16 1 1437289"/>
                <a:gd name="f19" fmla="*/ f15 1 524873"/>
                <a:gd name="f20" fmla="*/ 0 f16 1"/>
                <a:gd name="f21" fmla="*/ 0 f15 1"/>
                <a:gd name="f22" fmla="*/ 1437289 f16 1"/>
                <a:gd name="f23" fmla="*/ 524873 f15 1"/>
                <a:gd name="f24" fmla="+- f17 0 f1"/>
                <a:gd name="f25" fmla="*/ f20 1 1437289"/>
                <a:gd name="f26" fmla="*/ f21 1 524873"/>
                <a:gd name="f27" fmla="*/ f22 1 1437289"/>
                <a:gd name="f28" fmla="*/ f23 1 524873"/>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873">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Slavery</a:t>
              </a:r>
            </a:p>
          </p:txBody>
        </p:sp>
        <p:sp>
          <p:nvSpPr>
            <p:cNvPr id="34" name="Freeform: Shape 33">
              <a:extLst>
                <a:ext uri="{FF2B5EF4-FFF2-40B4-BE49-F238E27FC236}">
                  <a16:creationId xmlns:a16="http://schemas.microsoft.com/office/drawing/2014/main" id="{862C074D-3B02-4CC9-9B79-6A6961C7312F}"/>
                </a:ext>
              </a:extLst>
            </p:cNvPr>
            <p:cNvSpPr/>
            <p:nvPr/>
          </p:nvSpPr>
          <p:spPr>
            <a:xfrm>
              <a:off x="4038603" y="982001"/>
              <a:ext cx="7188198" cy="1754907"/>
            </a:xfrm>
            <a:custGeom>
              <a:avLst/>
              <a:gdLst>
                <a:gd name="f0" fmla="val 10800000"/>
                <a:gd name="f1" fmla="val 5400000"/>
                <a:gd name="f2" fmla="val 180"/>
                <a:gd name="f3" fmla="val w"/>
                <a:gd name="f4" fmla="val h"/>
                <a:gd name="f5" fmla="val 0"/>
                <a:gd name="f6" fmla="val 7188200"/>
                <a:gd name="f7" fmla="val 1754901"/>
                <a:gd name="f8" fmla="val 1140282"/>
                <a:gd name="f9" fmla="val 3813463"/>
                <a:gd name="f10" fmla="val 1316176"/>
                <a:gd name="f11" fmla="val 4032825"/>
                <a:gd name="f12" fmla="val 3594100"/>
                <a:gd name="f13" fmla="val 1754900"/>
                <a:gd name="f14" fmla="val 3155375"/>
                <a:gd name="f15" fmla="val 3374737"/>
                <a:gd name="f16" fmla="val 1"/>
                <a:gd name="f17" fmla="+- 0 0 -90"/>
                <a:gd name="f18" fmla="*/ f3 1 7188200"/>
                <a:gd name="f19" fmla="*/ f4 1 1754901"/>
                <a:gd name="f20" fmla="val f5"/>
                <a:gd name="f21" fmla="val f6"/>
                <a:gd name="f22" fmla="val f7"/>
                <a:gd name="f23" fmla="*/ f17 f0 1"/>
                <a:gd name="f24" fmla="+- f22 0 f20"/>
                <a:gd name="f25" fmla="+- f21 0 f20"/>
                <a:gd name="f26" fmla="*/ f23 1 f2"/>
                <a:gd name="f27" fmla="*/ f25 1 7188200"/>
                <a:gd name="f28" fmla="*/ f24 1 1754901"/>
                <a:gd name="f29" fmla="*/ 0 f25 1"/>
                <a:gd name="f30" fmla="*/ 614619 f24 1"/>
                <a:gd name="f31" fmla="*/ 3374737 f25 1"/>
                <a:gd name="f32" fmla="*/ 438725 f24 1"/>
                <a:gd name="f33" fmla="*/ 3155375 f25 1"/>
                <a:gd name="f34" fmla="*/ 3594100 f25 1"/>
                <a:gd name="f35" fmla="*/ 0 f24 1"/>
                <a:gd name="f36" fmla="*/ 4032825 f25 1"/>
                <a:gd name="f37" fmla="*/ 3813463 f25 1"/>
                <a:gd name="f38" fmla="*/ 7188200 f25 1"/>
                <a:gd name="f39" fmla="*/ 1754901 f24 1"/>
                <a:gd name="f40" fmla="+- f26 0 f1"/>
                <a:gd name="f41" fmla="*/ f29 1 7188200"/>
                <a:gd name="f42" fmla="*/ f30 1 1754901"/>
                <a:gd name="f43" fmla="*/ f31 1 7188200"/>
                <a:gd name="f44" fmla="*/ f32 1 1754901"/>
                <a:gd name="f45" fmla="*/ f33 1 7188200"/>
                <a:gd name="f46" fmla="*/ f34 1 7188200"/>
                <a:gd name="f47" fmla="*/ f35 1 1754901"/>
                <a:gd name="f48" fmla="*/ f36 1 7188200"/>
                <a:gd name="f49" fmla="*/ f37 1 7188200"/>
                <a:gd name="f50" fmla="*/ f38 1 7188200"/>
                <a:gd name="f51" fmla="*/ f39 1 1754901"/>
                <a:gd name="f52" fmla="*/ f20 1 f27"/>
                <a:gd name="f53" fmla="*/ f21 1 f27"/>
                <a:gd name="f54" fmla="*/ f20 1 f28"/>
                <a:gd name="f55" fmla="*/ f22 1 f28"/>
                <a:gd name="f56" fmla="*/ f41 1 f27"/>
                <a:gd name="f57" fmla="*/ f42 1 f28"/>
                <a:gd name="f58" fmla="*/ f43 1 f27"/>
                <a:gd name="f59" fmla="*/ f44 1 f28"/>
                <a:gd name="f60" fmla="*/ f45 1 f27"/>
                <a:gd name="f61" fmla="*/ f46 1 f27"/>
                <a:gd name="f62" fmla="*/ f47 1 f28"/>
                <a:gd name="f63" fmla="*/ f48 1 f27"/>
                <a:gd name="f64" fmla="*/ f49 1 f27"/>
                <a:gd name="f65" fmla="*/ f50 1 f27"/>
                <a:gd name="f66" fmla="*/ f51 1 f28"/>
                <a:gd name="f67" fmla="*/ f52 f18 1"/>
                <a:gd name="f68" fmla="*/ f53 f18 1"/>
                <a:gd name="f69" fmla="*/ f55 f19 1"/>
                <a:gd name="f70" fmla="*/ f54 f19 1"/>
                <a:gd name="f71" fmla="*/ f56 f18 1"/>
                <a:gd name="f72" fmla="*/ f57 f19 1"/>
                <a:gd name="f73" fmla="*/ f58 f18 1"/>
                <a:gd name="f74" fmla="*/ f59 f19 1"/>
                <a:gd name="f75" fmla="*/ f60 f18 1"/>
                <a:gd name="f76" fmla="*/ f61 f18 1"/>
                <a:gd name="f77" fmla="*/ f62 f19 1"/>
                <a:gd name="f78" fmla="*/ f63 f18 1"/>
                <a:gd name="f79" fmla="*/ f64 f18 1"/>
                <a:gd name="f80" fmla="*/ f65 f18 1"/>
                <a:gd name="f81" fmla="*/ f66 f19 1"/>
              </a:gdLst>
              <a:ahLst/>
              <a:cxnLst>
                <a:cxn ang="3cd4">
                  <a:pos x="hc" y="t"/>
                </a:cxn>
                <a:cxn ang="0">
                  <a:pos x="r" y="vc"/>
                </a:cxn>
                <a:cxn ang="cd4">
                  <a:pos x="hc" y="b"/>
                </a:cxn>
                <a:cxn ang="cd2">
                  <a:pos x="l" y="vc"/>
                </a:cxn>
                <a:cxn ang="f40">
                  <a:pos x="f71" y="f72"/>
                </a:cxn>
                <a:cxn ang="f40">
                  <a:pos x="f73" y="f72"/>
                </a:cxn>
                <a:cxn ang="f40">
                  <a:pos x="f73" y="f74"/>
                </a:cxn>
                <a:cxn ang="f40">
                  <a:pos x="f75" y="f74"/>
                </a:cxn>
                <a:cxn ang="f40">
                  <a:pos x="f76" y="f77"/>
                </a:cxn>
                <a:cxn ang="f40">
                  <a:pos x="f78" y="f74"/>
                </a:cxn>
                <a:cxn ang="f40">
                  <a:pos x="f79" y="f74"/>
                </a:cxn>
                <a:cxn ang="f40">
                  <a:pos x="f79" y="f72"/>
                </a:cxn>
                <a:cxn ang="f40">
                  <a:pos x="f80" y="f72"/>
                </a:cxn>
                <a:cxn ang="f40">
                  <a:pos x="f80" y="f81"/>
                </a:cxn>
                <a:cxn ang="f40">
                  <a:pos x="f71" y="f81"/>
                </a:cxn>
                <a:cxn ang="f40">
                  <a:pos x="f71" y="f72"/>
                </a:cxn>
              </a:cxnLst>
              <a:rect l="f67" t="f70" r="f68" b="f69"/>
              <a:pathLst>
                <a:path w="7188200" h="1754901">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49348" tIns="149348" rIns="149348" bIns="1288279" anchor="ctr" anchorCtr="1" compatLnSpc="1">
              <a:noAutofit/>
            </a:bodyPr>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anose="020B0502040204020203" pitchFamily="34" charset="0"/>
                  <a:cs typeface="Segoe UI" panose="020B0502040204020203" pitchFamily="34" charset="0"/>
                </a:rPr>
                <a:t>Act of</a:t>
              </a:r>
            </a:p>
          </p:txBody>
        </p:sp>
        <p:sp>
          <p:nvSpPr>
            <p:cNvPr id="35" name="Freeform: Shape 34">
              <a:extLst>
                <a:ext uri="{FF2B5EF4-FFF2-40B4-BE49-F238E27FC236}">
                  <a16:creationId xmlns:a16="http://schemas.microsoft.com/office/drawing/2014/main" id="{C66B0342-A83D-4AAE-A400-EF78ECD72F27}"/>
                </a:ext>
              </a:extLst>
            </p:cNvPr>
            <p:cNvSpPr/>
            <p:nvPr/>
          </p:nvSpPr>
          <p:spPr>
            <a:xfrm>
              <a:off x="4039480"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Recruiting</a:t>
              </a:r>
            </a:p>
          </p:txBody>
        </p:sp>
        <p:sp>
          <p:nvSpPr>
            <p:cNvPr id="36" name="Freeform: Shape 35">
              <a:extLst>
                <a:ext uri="{FF2B5EF4-FFF2-40B4-BE49-F238E27FC236}">
                  <a16:creationId xmlns:a16="http://schemas.microsoft.com/office/drawing/2014/main" id="{96EDEB10-F70F-4BBF-AE5B-10DDD6917ED7}"/>
                </a:ext>
              </a:extLst>
            </p:cNvPr>
            <p:cNvSpPr/>
            <p:nvPr/>
          </p:nvSpPr>
          <p:spPr>
            <a:xfrm>
              <a:off x="5476762"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Harboring</a:t>
              </a:r>
            </a:p>
          </p:txBody>
        </p:sp>
        <p:sp>
          <p:nvSpPr>
            <p:cNvPr id="37" name="Freeform: Shape 36">
              <a:extLst>
                <a:ext uri="{FF2B5EF4-FFF2-40B4-BE49-F238E27FC236}">
                  <a16:creationId xmlns:a16="http://schemas.microsoft.com/office/drawing/2014/main" id="{CBCA7E4C-4B84-46D0-891D-76019A282251}"/>
                </a:ext>
              </a:extLst>
            </p:cNvPr>
            <p:cNvSpPr/>
            <p:nvPr/>
          </p:nvSpPr>
          <p:spPr>
            <a:xfrm>
              <a:off x="6914052"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Trans-porting</a:t>
              </a:r>
            </a:p>
          </p:txBody>
        </p:sp>
        <p:sp>
          <p:nvSpPr>
            <p:cNvPr id="38" name="Freeform: Shape 37">
              <a:extLst>
                <a:ext uri="{FF2B5EF4-FFF2-40B4-BE49-F238E27FC236}">
                  <a16:creationId xmlns:a16="http://schemas.microsoft.com/office/drawing/2014/main" id="{3FC7BAFC-BF1E-4F4A-AB2B-5FDA57A582AE}"/>
                </a:ext>
              </a:extLst>
            </p:cNvPr>
            <p:cNvSpPr/>
            <p:nvPr/>
          </p:nvSpPr>
          <p:spPr>
            <a:xfrm>
              <a:off x="8351343"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Providing</a:t>
              </a:r>
            </a:p>
          </p:txBody>
        </p:sp>
        <p:sp>
          <p:nvSpPr>
            <p:cNvPr id="39" name="Freeform: Shape 38">
              <a:extLst>
                <a:ext uri="{FF2B5EF4-FFF2-40B4-BE49-F238E27FC236}">
                  <a16:creationId xmlns:a16="http://schemas.microsoft.com/office/drawing/2014/main" id="{B14C9834-599B-45F1-9FE8-8C29903BCBE2}"/>
                </a:ext>
              </a:extLst>
            </p:cNvPr>
            <p:cNvSpPr/>
            <p:nvPr/>
          </p:nvSpPr>
          <p:spPr>
            <a:xfrm>
              <a:off x="9788633" y="1597968"/>
              <a:ext cx="1437290" cy="524719"/>
            </a:xfrm>
            <a:custGeom>
              <a:avLst/>
              <a:gdLst>
                <a:gd name="f0" fmla="val 10800000"/>
                <a:gd name="f1" fmla="val 5400000"/>
                <a:gd name="f2" fmla="val 180"/>
                <a:gd name="f3" fmla="val w"/>
                <a:gd name="f4" fmla="val h"/>
                <a:gd name="f5" fmla="val 0"/>
                <a:gd name="f6" fmla="val 1437289"/>
                <a:gd name="f7" fmla="val 524715"/>
                <a:gd name="f8" fmla="+- 0 0 -90"/>
                <a:gd name="f9" fmla="*/ f3 1 1437289"/>
                <a:gd name="f10" fmla="*/ f4 1 524715"/>
                <a:gd name="f11" fmla="val f5"/>
                <a:gd name="f12" fmla="val f6"/>
                <a:gd name="f13" fmla="val f7"/>
                <a:gd name="f14" fmla="*/ f8 f0 1"/>
                <a:gd name="f15" fmla="+- f13 0 f11"/>
                <a:gd name="f16" fmla="+- f12 0 f11"/>
                <a:gd name="f17" fmla="*/ f14 1 f2"/>
                <a:gd name="f18" fmla="*/ f16 1 1437289"/>
                <a:gd name="f19" fmla="*/ f15 1 524715"/>
                <a:gd name="f20" fmla="*/ 0 f16 1"/>
                <a:gd name="f21" fmla="*/ 0 f15 1"/>
                <a:gd name="f22" fmla="*/ 1437289 f16 1"/>
                <a:gd name="f23" fmla="*/ 524715 f15 1"/>
                <a:gd name="f24" fmla="+- f17 0 f1"/>
                <a:gd name="f25" fmla="*/ f20 1 1437289"/>
                <a:gd name="f26" fmla="*/ f21 1 524715"/>
                <a:gd name="f27" fmla="*/ f22 1 1437289"/>
                <a:gd name="f28" fmla="*/ f23 1 52471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437289" h="524715">
                  <a:moveTo>
                    <a:pt x="f5" y="f5"/>
                  </a:moveTo>
                  <a:lnTo>
                    <a:pt x="f6" y="f5"/>
                  </a:lnTo>
                  <a:lnTo>
                    <a:pt x="f6" y="f7"/>
                  </a:lnTo>
                  <a:lnTo>
                    <a:pt x="f5" y="f7"/>
                  </a:lnTo>
                  <a:lnTo>
                    <a:pt x="f5" y="f5"/>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120901" tIns="21588" rIns="120901" bIns="21588"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Segoe UI" panose="020B0502040204020203" pitchFamily="34" charset="0"/>
                  <a:cs typeface="Segoe UI" panose="020B0502040204020203" pitchFamily="34" charset="0"/>
                </a:rPr>
                <a:t>Obtaining</a:t>
              </a:r>
            </a:p>
          </p:txBody>
        </p:sp>
      </p:grpSp>
    </p:spTree>
    <p:extLst>
      <p:ext uri="{BB962C8B-B14F-4D97-AF65-F5344CB8AC3E}">
        <p14:creationId xmlns:p14="http://schemas.microsoft.com/office/powerpoint/2010/main" val="260504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98">
    <p:bg>
      <p:bgPr>
        <a:solidFill>
          <a:srgbClr val="FFFFFF"/>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E59BD55F-A63C-47BD-8E9C-1CAEFAAFE305}"/>
              </a:ext>
            </a:extLst>
          </p:cNvPr>
          <p:cNvSpPr txBox="1">
            <a:spLocks noGrp="1"/>
          </p:cNvSpPr>
          <p:nvPr>
            <p:ph type="title"/>
          </p:nvPr>
        </p:nvSpPr>
        <p:spPr>
          <a:xfrm>
            <a:off x="838203" y="415284"/>
            <a:ext cx="10515600" cy="1235717"/>
          </a:xfrm>
        </p:spPr>
        <p:txBody>
          <a:bodyPr/>
          <a:lstStyle/>
          <a:p>
            <a:pPr lvl="0"/>
            <a:r>
              <a:rPr lang="en-US" dirty="0"/>
              <a:t>Industries where trafficking occurs</a:t>
            </a:r>
          </a:p>
        </p:txBody>
      </p:sp>
      <p:sp>
        <p:nvSpPr>
          <p:cNvPr id="3" name="Content Placeholder 11">
            <a:extLst>
              <a:ext uri="{FF2B5EF4-FFF2-40B4-BE49-F238E27FC236}">
                <a16:creationId xmlns:a16="http://schemas.microsoft.com/office/drawing/2014/main" id="{D256FEB5-51A2-4311-BC05-24D4376A61CD}"/>
              </a:ext>
            </a:extLst>
          </p:cNvPr>
          <p:cNvSpPr txBox="1">
            <a:spLocks noGrp="1"/>
          </p:cNvSpPr>
          <p:nvPr>
            <p:ph idx="1"/>
          </p:nvPr>
        </p:nvSpPr>
        <p:spPr>
          <a:xfrm>
            <a:off x="838203" y="1761531"/>
            <a:ext cx="10515600" cy="4036367"/>
          </a:xfrm>
        </p:spPr>
        <p:txBody>
          <a:bodyPr numCol="3">
            <a:noAutofit/>
          </a:bodyPr>
          <a:lstStyle/>
          <a:p>
            <a:pPr lvl="0">
              <a:lnSpc>
                <a:spcPct val="110000"/>
              </a:lnSpc>
              <a:spcBef>
                <a:spcPts val="600"/>
              </a:spcBef>
            </a:pPr>
            <a:r>
              <a:rPr lang="en-US" sz="2000" dirty="0"/>
              <a:t>Child/Day Care</a:t>
            </a:r>
          </a:p>
          <a:p>
            <a:pPr lvl="0">
              <a:lnSpc>
                <a:spcPct val="110000"/>
              </a:lnSpc>
              <a:spcBef>
                <a:spcPts val="600"/>
              </a:spcBef>
            </a:pPr>
            <a:r>
              <a:rPr lang="en-US" sz="2000" dirty="0"/>
              <a:t>Domestic Servitude</a:t>
            </a:r>
          </a:p>
          <a:p>
            <a:pPr lvl="0">
              <a:lnSpc>
                <a:spcPct val="110000"/>
              </a:lnSpc>
              <a:spcBef>
                <a:spcPts val="600"/>
              </a:spcBef>
            </a:pPr>
            <a:r>
              <a:rPr lang="en-US" sz="2000" dirty="0"/>
              <a:t>Field Labor</a:t>
            </a:r>
          </a:p>
          <a:p>
            <a:pPr lvl="0">
              <a:lnSpc>
                <a:spcPct val="110000"/>
              </a:lnSpc>
              <a:spcBef>
                <a:spcPts val="600"/>
              </a:spcBef>
            </a:pPr>
            <a:r>
              <a:rPr lang="en-US" sz="2000" dirty="0"/>
              <a:t>Manufacturing</a:t>
            </a:r>
          </a:p>
          <a:p>
            <a:pPr lvl="0">
              <a:lnSpc>
                <a:spcPct val="110000"/>
              </a:lnSpc>
              <a:spcBef>
                <a:spcPts val="600"/>
              </a:spcBef>
            </a:pPr>
            <a:r>
              <a:rPr lang="en-US" sz="2000" dirty="0"/>
              <a:t>Restaurant/Food Svcs</a:t>
            </a:r>
          </a:p>
          <a:p>
            <a:pPr lvl="0">
              <a:lnSpc>
                <a:spcPct val="110000"/>
              </a:lnSpc>
              <a:spcBef>
                <a:spcPts val="600"/>
              </a:spcBef>
            </a:pPr>
            <a:r>
              <a:rPr lang="en-US" sz="2000" dirty="0"/>
              <a:t>Cleaning Services</a:t>
            </a:r>
          </a:p>
          <a:p>
            <a:pPr lvl="0">
              <a:lnSpc>
                <a:spcPct val="110000"/>
              </a:lnSpc>
              <a:spcBef>
                <a:spcPts val="600"/>
              </a:spcBef>
            </a:pPr>
            <a:r>
              <a:rPr lang="en-US" sz="2000" dirty="0"/>
              <a:t>Drug Trafficking/Dealing</a:t>
            </a:r>
          </a:p>
          <a:p>
            <a:pPr lvl="0">
              <a:lnSpc>
                <a:spcPct val="110000"/>
              </a:lnSpc>
              <a:spcBef>
                <a:spcPts val="600"/>
              </a:spcBef>
            </a:pPr>
            <a:r>
              <a:rPr lang="en-US" sz="2000" dirty="0"/>
              <a:t>Health Care</a:t>
            </a:r>
          </a:p>
          <a:p>
            <a:pPr marL="742950" lvl="0" indent="-341313">
              <a:lnSpc>
                <a:spcPct val="110000"/>
              </a:lnSpc>
              <a:spcBef>
                <a:spcPts val="600"/>
              </a:spcBef>
            </a:pPr>
            <a:r>
              <a:rPr lang="en-US" sz="2000" dirty="0"/>
              <a:t>Panhandling</a:t>
            </a:r>
          </a:p>
          <a:p>
            <a:pPr marL="742950" lvl="0" indent="-341313">
              <a:lnSpc>
                <a:spcPct val="110000"/>
              </a:lnSpc>
              <a:spcBef>
                <a:spcPts val="600"/>
              </a:spcBef>
            </a:pPr>
            <a:r>
              <a:rPr lang="en-US" sz="2000" dirty="0"/>
              <a:t>Retail Sales</a:t>
            </a:r>
          </a:p>
          <a:p>
            <a:pPr marL="742950" lvl="0" indent="-341313">
              <a:lnSpc>
                <a:spcPct val="110000"/>
              </a:lnSpc>
              <a:spcBef>
                <a:spcPts val="600"/>
              </a:spcBef>
            </a:pPr>
            <a:r>
              <a:rPr lang="en-US" sz="2000" dirty="0"/>
              <a:t>Pornography</a:t>
            </a:r>
          </a:p>
          <a:p>
            <a:pPr marL="742950" lvl="0" indent="-341313">
              <a:lnSpc>
                <a:spcPct val="110000"/>
              </a:lnSpc>
              <a:spcBef>
                <a:spcPts val="600"/>
              </a:spcBef>
            </a:pPr>
            <a:r>
              <a:rPr lang="en-US" sz="2000" dirty="0"/>
              <a:t>Prostitution</a:t>
            </a:r>
          </a:p>
          <a:p>
            <a:pPr marL="742950" lvl="0" indent="-341313">
              <a:lnSpc>
                <a:spcPct val="110000"/>
              </a:lnSpc>
              <a:spcBef>
                <a:spcPts val="600"/>
              </a:spcBef>
            </a:pPr>
            <a:r>
              <a:rPr lang="en-US" sz="2000" dirty="0"/>
              <a:t>Construction/</a:t>
            </a:r>
            <a:br>
              <a:rPr lang="en-US" sz="2000" dirty="0"/>
            </a:br>
            <a:r>
              <a:rPr lang="en-US" sz="2000" dirty="0"/>
              <a:t>Landscaping</a:t>
            </a:r>
          </a:p>
          <a:p>
            <a:pPr marL="742950" lvl="0" indent="-341313">
              <a:lnSpc>
                <a:spcPct val="110000"/>
              </a:lnSpc>
              <a:spcBef>
                <a:spcPts val="600"/>
              </a:spcBef>
            </a:pPr>
            <a:r>
              <a:rPr lang="en-US" sz="2000" dirty="0"/>
              <a:t>Elder Care</a:t>
            </a:r>
          </a:p>
          <a:p>
            <a:pPr marL="742950" lvl="0" indent="-341313">
              <a:lnSpc>
                <a:spcPct val="110000"/>
              </a:lnSpc>
              <a:spcBef>
                <a:spcPts val="600"/>
              </a:spcBef>
            </a:pPr>
            <a:r>
              <a:rPr lang="en-US" sz="2000" dirty="0"/>
              <a:t>Herding/Livestock</a:t>
            </a:r>
          </a:p>
          <a:p>
            <a:pPr lvl="0">
              <a:lnSpc>
                <a:spcPct val="110000"/>
              </a:lnSpc>
              <a:spcBef>
                <a:spcPts val="600"/>
              </a:spcBef>
            </a:pPr>
            <a:r>
              <a:rPr lang="en-US" sz="2000" dirty="0"/>
              <a:t>Servile Marriage</a:t>
            </a:r>
          </a:p>
          <a:p>
            <a:pPr lvl="0">
              <a:lnSpc>
                <a:spcPct val="110000"/>
              </a:lnSpc>
              <a:spcBef>
                <a:spcPts val="600"/>
              </a:spcBef>
            </a:pPr>
            <a:r>
              <a:rPr lang="en-US" sz="2000" dirty="0"/>
              <a:t>Cosmetology/Beauty Svcs</a:t>
            </a:r>
          </a:p>
          <a:p>
            <a:pPr lvl="0">
              <a:lnSpc>
                <a:spcPct val="110000"/>
              </a:lnSpc>
              <a:spcBef>
                <a:spcPts val="600"/>
              </a:spcBef>
            </a:pPr>
            <a:r>
              <a:rPr lang="en-US" sz="2000" dirty="0"/>
              <a:t>Escort Service</a:t>
            </a:r>
          </a:p>
          <a:p>
            <a:pPr lvl="0">
              <a:lnSpc>
                <a:spcPct val="110000"/>
              </a:lnSpc>
              <a:spcBef>
                <a:spcPts val="600"/>
              </a:spcBef>
            </a:pPr>
            <a:r>
              <a:rPr lang="en-US" sz="2000" dirty="0"/>
              <a:t>Hotel/Hospitality Svcs</a:t>
            </a:r>
          </a:p>
          <a:p>
            <a:pPr lvl="0">
              <a:lnSpc>
                <a:spcPct val="110000"/>
              </a:lnSpc>
              <a:spcBef>
                <a:spcPts val="600"/>
              </a:spcBef>
            </a:pPr>
            <a:r>
              <a:rPr lang="en-US" sz="2000" dirty="0"/>
              <a:t>Stripping/Exotic Dancing</a:t>
            </a:r>
          </a:p>
          <a:p>
            <a:pPr lvl="0">
              <a:lnSpc>
                <a:spcPct val="110000"/>
              </a:lnSpc>
              <a:spcBef>
                <a:spcPts val="600"/>
              </a:spcBef>
            </a:pPr>
            <a:r>
              <a:rPr lang="en-US" sz="2000" dirty="0"/>
              <a:t>Transportation Svcs</a:t>
            </a:r>
          </a:p>
        </p:txBody>
      </p:sp>
      <p:sp>
        <p:nvSpPr>
          <p:cNvPr id="4" name="Slide Number Placeholder 22">
            <a:extLst>
              <a:ext uri="{FF2B5EF4-FFF2-40B4-BE49-F238E27FC236}">
                <a16:creationId xmlns:a16="http://schemas.microsoft.com/office/drawing/2014/main" id="{8F8B3E13-4A9D-4CB7-BFBD-0E48EC4546B2}"/>
              </a:ext>
            </a:extLst>
          </p:cNvPr>
          <p:cNvSpPr txBox="1">
            <a:spLocks noGrp="1"/>
          </p:cNvSpPr>
          <p:nvPr>
            <p:ph type="sldNum" sz="quarter" idx="8"/>
          </p:nvPr>
        </p:nvSpPr>
        <p:spPr>
          <a:xfrm>
            <a:off x="8610603" y="6077587"/>
            <a:ext cx="2743200" cy="365129"/>
          </a:xfrm>
        </p:spPr>
        <p:txBody>
          <a:bodyPr>
            <a:normAutofit/>
          </a:bodyPr>
          <a:lstStyle/>
          <a:p>
            <a:pPr lvl="0">
              <a:spcAft>
                <a:spcPts val="600"/>
              </a:spcAft>
            </a:pPr>
            <a:fld id="{5D86D35D-8B27-4D3B-AE4B-6E46939ED93E}" type="slidenum">
              <a:r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DF2ED-C67E-437B-9174-4F567CCBF018}"/>
              </a:ext>
            </a:extLst>
          </p:cNvPr>
          <p:cNvSpPr>
            <a:spLocks noGrp="1"/>
          </p:cNvSpPr>
          <p:nvPr>
            <p:ph idx="1"/>
          </p:nvPr>
        </p:nvSpPr>
        <p:spPr/>
        <p:txBody>
          <a:bodyPr>
            <a:normAutofit/>
          </a:bodyPr>
          <a:lstStyle/>
          <a:p>
            <a:pPr lvl="0"/>
            <a:r>
              <a:rPr lang="en-US" sz="3200" dirty="0"/>
              <a:t>Understand the problem of human trafficking</a:t>
            </a:r>
          </a:p>
          <a:p>
            <a:pPr lvl="0"/>
            <a:r>
              <a:rPr lang="en-US" sz="3200" dirty="0"/>
              <a:t>Learn how to identify survivors of human trafficking </a:t>
            </a:r>
          </a:p>
          <a:p>
            <a:pPr lvl="0"/>
            <a:r>
              <a:rPr lang="en-US" sz="3200" dirty="0"/>
              <a:t>Learn how to meet the needs of people who have been trafficked</a:t>
            </a:r>
          </a:p>
        </p:txBody>
      </p:sp>
      <p:sp>
        <p:nvSpPr>
          <p:cNvPr id="4" name="Title 2">
            <a:extLst>
              <a:ext uri="{FF2B5EF4-FFF2-40B4-BE49-F238E27FC236}">
                <a16:creationId xmlns:a16="http://schemas.microsoft.com/office/drawing/2014/main" id="{2E081DC5-95E9-4605-BE62-578F378EC233}"/>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Objectives</a:t>
            </a:r>
          </a:p>
        </p:txBody>
      </p:sp>
      <p:sp>
        <p:nvSpPr>
          <p:cNvPr id="5" name="Slide Number Placeholder 4">
            <a:extLst>
              <a:ext uri="{FF2B5EF4-FFF2-40B4-BE49-F238E27FC236}">
                <a16:creationId xmlns:a16="http://schemas.microsoft.com/office/drawing/2014/main" id="{EA185B35-C118-494D-9A0A-14B3A48C75B1}"/>
              </a:ext>
            </a:extLst>
          </p:cNvPr>
          <p:cNvSpPr>
            <a:spLocks noGrp="1"/>
          </p:cNvSpPr>
          <p:nvPr>
            <p:ph type="sldNum" sz="quarter" idx="8"/>
          </p:nvPr>
        </p:nvSpPr>
        <p:spPr/>
        <p:txBody>
          <a:bodyPr/>
          <a:lstStyle/>
          <a:p>
            <a:pPr lvl="0"/>
            <a:fld id="{6E4D9A7D-EB4F-44C3-8DEB-B83CC6D6A65A}" type="slidenum">
              <a:rPr lang="en-US" smtClean="0"/>
              <a:t>2</a:t>
            </a:fld>
            <a:endParaRPr lang="en-US" dirty="0"/>
          </a:p>
        </p:txBody>
      </p:sp>
    </p:spTree>
    <p:extLst>
      <p:ext uri="{BB962C8B-B14F-4D97-AF65-F5344CB8AC3E}">
        <p14:creationId xmlns:p14="http://schemas.microsoft.com/office/powerpoint/2010/main" val="1301161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FA6539-BEB3-434C-B48D-58E2C22B13EA}"/>
              </a:ext>
            </a:extLst>
          </p:cNvPr>
          <p:cNvSpPr>
            <a:spLocks noGrp="1"/>
          </p:cNvSpPr>
          <p:nvPr>
            <p:ph idx="1"/>
          </p:nvPr>
        </p:nvSpPr>
        <p:spPr>
          <a:xfrm>
            <a:off x="838203" y="1825627"/>
            <a:ext cx="10515600" cy="3992369"/>
          </a:xfrm>
        </p:spPr>
        <p:txBody>
          <a:bodyPr>
            <a:noAutofit/>
          </a:bodyPr>
          <a:lstStyle/>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Neighbors, friends, relatives, community leaders, peers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Romantic partners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Families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Organized crime</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Diplomats and governments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Gangs</a:t>
            </a:r>
          </a:p>
          <a:p>
            <a:pPr marL="344171" lvl="0" indent="-228600">
              <a:lnSpc>
                <a:spcPct val="90000"/>
              </a:lnSpc>
              <a:defRPr sz="1800" b="0" i="0" u="none" strike="noStrike" kern="0" cap="none" spc="0" baseline="0">
                <a:solidFill>
                  <a:srgbClr val="000000"/>
                </a:solidFill>
                <a:uFillTx/>
              </a:defRPr>
            </a:pPr>
            <a:r>
              <a:rPr lang="en-US" sz="2400" dirty="0">
                <a:solidFill>
                  <a:schemeClr val="tx1">
                    <a:lumMod val="85000"/>
                    <a:lumOff val="15000"/>
                  </a:schemeClr>
                </a:solidFill>
              </a:rPr>
              <a:t>Employers</a:t>
            </a:r>
          </a:p>
        </p:txBody>
      </p:sp>
      <p:sp>
        <p:nvSpPr>
          <p:cNvPr id="3" name="Title 2">
            <a:extLst>
              <a:ext uri="{FF2B5EF4-FFF2-40B4-BE49-F238E27FC236}">
                <a16:creationId xmlns:a16="http://schemas.microsoft.com/office/drawing/2014/main" id="{71E7620E-E16A-466E-AB9A-47A21D851C7E}"/>
              </a:ext>
            </a:extLst>
          </p:cNvPr>
          <p:cNvSpPr>
            <a:spLocks noGrp="1"/>
          </p:cNvSpPr>
          <p:nvPr>
            <p:ph type="title"/>
          </p:nvPr>
        </p:nvSpPr>
        <p:spPr/>
        <p:txBody>
          <a:bodyPr/>
          <a:lstStyle/>
          <a:p>
            <a:r>
              <a:rPr lang="en-US" dirty="0"/>
              <a:t>Who are the traffickers?</a:t>
            </a:r>
          </a:p>
        </p:txBody>
      </p:sp>
      <p:sp>
        <p:nvSpPr>
          <p:cNvPr id="5" name="Slide Number Placeholder 4">
            <a:extLst>
              <a:ext uri="{FF2B5EF4-FFF2-40B4-BE49-F238E27FC236}">
                <a16:creationId xmlns:a16="http://schemas.microsoft.com/office/drawing/2014/main" id="{61A584DE-B301-45F9-91B6-FD35C63FFC4E}"/>
              </a:ext>
            </a:extLst>
          </p:cNvPr>
          <p:cNvSpPr>
            <a:spLocks noGrp="1"/>
          </p:cNvSpPr>
          <p:nvPr>
            <p:ph type="sldNum" sz="quarter" idx="8"/>
          </p:nvPr>
        </p:nvSpPr>
        <p:spPr/>
        <p:txBody>
          <a:bodyPr/>
          <a:lstStyle/>
          <a:p>
            <a:pPr lvl="0"/>
            <a:fld id="{6E4D9A7D-EB4F-44C3-8DEB-B83CC6D6A65A}" type="slidenum">
              <a:rPr lang="en-US" smtClean="0"/>
              <a:t>20</a:t>
            </a:fld>
            <a:endParaRPr lang="en-US" dirty="0"/>
          </a:p>
        </p:txBody>
      </p:sp>
    </p:spTree>
    <p:extLst>
      <p:ext uri="{BB962C8B-B14F-4D97-AF65-F5344CB8AC3E}">
        <p14:creationId xmlns:p14="http://schemas.microsoft.com/office/powerpoint/2010/main" val="2347037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88C0-7C8A-4447-97D1-BCDFB6F133F3}"/>
              </a:ext>
            </a:extLst>
          </p:cNvPr>
          <p:cNvSpPr txBox="1">
            <a:spLocks noGrp="1"/>
          </p:cNvSpPr>
          <p:nvPr>
            <p:ph type="title"/>
          </p:nvPr>
        </p:nvSpPr>
        <p:spPr/>
        <p:txBody>
          <a:bodyPr/>
          <a:lstStyle/>
          <a:p>
            <a:pPr lvl="0"/>
            <a:r>
              <a:rPr lang="en-US" dirty="0"/>
              <a:t>How do traffickers recruit and control?</a:t>
            </a:r>
          </a:p>
        </p:txBody>
      </p:sp>
      <p:sp>
        <p:nvSpPr>
          <p:cNvPr id="3" name="Slide Number Placeholder 8">
            <a:extLst>
              <a:ext uri="{FF2B5EF4-FFF2-40B4-BE49-F238E27FC236}">
                <a16:creationId xmlns:a16="http://schemas.microsoft.com/office/drawing/2014/main" id="{B871301E-8F0F-4422-90B6-278E94F5BF3D}"/>
              </a:ext>
            </a:extLst>
          </p:cNvPr>
          <p:cNvSpPr txBox="1">
            <a:spLocks noGrp="1"/>
          </p:cNvSpPr>
          <p:nvPr>
            <p:ph type="sldNum" sz="quarter" idx="8"/>
          </p:nvPr>
        </p:nvSpPr>
        <p:spPr/>
        <p:txBody>
          <a:bodyPr/>
          <a:lstStyle/>
          <a:p>
            <a:pPr lvl="0"/>
            <a:fld id="{2F7FA7DB-0505-4E62-99DE-26FE36905053}" type="slidenum">
              <a:rPr/>
              <a:t>21</a:t>
            </a:fld>
            <a:endParaRPr lang="en-US" dirty="0"/>
          </a:p>
        </p:txBody>
      </p:sp>
      <p:sp>
        <p:nvSpPr>
          <p:cNvPr id="4" name="Hexagon 5">
            <a:extLst>
              <a:ext uri="{FF2B5EF4-FFF2-40B4-BE49-F238E27FC236}">
                <a16:creationId xmlns:a16="http://schemas.microsoft.com/office/drawing/2014/main" id="{8D1A91B2-6F52-448B-8CA3-7EEF5A05E288}"/>
              </a:ext>
            </a:extLst>
          </p:cNvPr>
          <p:cNvSpPr/>
          <p:nvPr/>
        </p:nvSpPr>
        <p:spPr>
          <a:xfrm>
            <a:off x="2852063" y="2083006"/>
            <a:ext cx="2537536" cy="2532966"/>
          </a:xfrm>
          <a:prstGeom prst="ellipse">
            <a:avLst/>
          </a:prstGeom>
          <a:solidFill>
            <a:srgbClr val="7F7F7F"/>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FFFFFF"/>
                </a:solidFill>
                <a:uFillTx/>
                <a:latin typeface="Segoe UI" pitchFamily="34"/>
                <a:ea typeface="Segoe UI" pitchFamily="34"/>
                <a:cs typeface="Segoe UI" pitchFamily="34"/>
              </a:rPr>
              <a:t>Force</a:t>
            </a:r>
          </a:p>
        </p:txBody>
      </p:sp>
      <p:sp>
        <p:nvSpPr>
          <p:cNvPr id="5" name="Hexagon 9">
            <a:extLst>
              <a:ext uri="{FF2B5EF4-FFF2-40B4-BE49-F238E27FC236}">
                <a16:creationId xmlns:a16="http://schemas.microsoft.com/office/drawing/2014/main" id="{9DD35FCE-8B3F-4DC9-BDC4-12F2F6422E4C}"/>
              </a:ext>
            </a:extLst>
          </p:cNvPr>
          <p:cNvSpPr/>
          <p:nvPr/>
        </p:nvSpPr>
        <p:spPr>
          <a:xfrm>
            <a:off x="4814532" y="3418823"/>
            <a:ext cx="2537536" cy="2532966"/>
          </a:xfrm>
          <a:prstGeom prst="ellipse">
            <a:avLst/>
          </a:prstGeom>
          <a:solidFill>
            <a:srgbClr val="00206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FFFFFF"/>
                </a:solidFill>
                <a:uFillTx/>
                <a:latin typeface="Segoe UI" pitchFamily="34"/>
                <a:ea typeface="Segoe UI" pitchFamily="34"/>
                <a:cs typeface="Segoe UI" pitchFamily="34"/>
              </a:rPr>
              <a:t>Fraud</a:t>
            </a:r>
            <a:endParaRPr lang="en-US" sz="1400" b="1" i="0" u="none" strike="noStrike" kern="1200" cap="none" spc="0" baseline="0" dirty="0">
              <a:solidFill>
                <a:srgbClr val="FFFFFF"/>
              </a:solidFill>
              <a:uFillTx/>
              <a:latin typeface="Segoe UI" pitchFamily="34"/>
              <a:ea typeface="Segoe UI" pitchFamily="34"/>
              <a:cs typeface="Segoe UI" pitchFamily="34"/>
            </a:endParaRPr>
          </a:p>
        </p:txBody>
      </p:sp>
      <p:sp>
        <p:nvSpPr>
          <p:cNvPr id="7" name="Hexagon 11">
            <a:extLst>
              <a:ext uri="{FF2B5EF4-FFF2-40B4-BE49-F238E27FC236}">
                <a16:creationId xmlns:a16="http://schemas.microsoft.com/office/drawing/2014/main" id="{0828B31A-9594-40CB-BAA2-AA0A2D1BC525}"/>
              </a:ext>
            </a:extLst>
          </p:cNvPr>
          <p:cNvSpPr/>
          <p:nvPr/>
        </p:nvSpPr>
        <p:spPr>
          <a:xfrm>
            <a:off x="6777002" y="2083006"/>
            <a:ext cx="2537536" cy="2532966"/>
          </a:xfrm>
          <a:prstGeom prst="ellipse">
            <a:avLst/>
          </a:prstGeom>
          <a:solidFill>
            <a:schemeClr val="accent5">
              <a:lumMod val="75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FFFFFF"/>
                </a:solidFill>
                <a:uFillTx/>
                <a:latin typeface="Segoe UI" pitchFamily="34"/>
                <a:ea typeface="Segoe UI" pitchFamily="34"/>
                <a:cs typeface="Segoe UI" pitchFamily="34"/>
              </a:rPr>
              <a:t>Coercion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79226ED0-BE8C-4C8F-875A-14B5CAF6DA4C}"/>
              </a:ext>
            </a:extLst>
          </p:cNvPr>
          <p:cNvSpPr txBox="1">
            <a:spLocks/>
          </p:cNvSpPr>
          <p:nvPr/>
        </p:nvSpPr>
        <p:spPr>
          <a:xfrm>
            <a:off x="685807" y="963878"/>
            <a:ext cx="3646758" cy="4930243"/>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r"/>
            <a:r>
              <a:rPr lang="en-US" dirty="0">
                <a:solidFill>
                  <a:srgbClr val="4472C4"/>
                </a:solidFill>
                <a:latin typeface="Segoe UI" panose="020B0502040204020203" pitchFamily="34" charset="0"/>
                <a:cs typeface="Segoe UI" panose="020B0502040204020203" pitchFamily="34" charset="0"/>
              </a:rPr>
              <a:t>What do these behaviors look in real life?</a:t>
            </a:r>
          </a:p>
        </p:txBody>
      </p:sp>
      <p:cxnSp>
        <p:nvCxnSpPr>
          <p:cNvPr id="8" name="Straight Connector 13">
            <a:extLst>
              <a:ext uri="{FF2B5EF4-FFF2-40B4-BE49-F238E27FC236}">
                <a16:creationId xmlns:a16="http://schemas.microsoft.com/office/drawing/2014/main" id="{9A4EF7BC-D98D-4BD4-87F7-C967A3C0E58A}"/>
              </a:ext>
            </a:extLst>
          </p:cNvPr>
          <p:cNvCxnSpPr>
            <a:cxnSpLocks noMove="1" noResize="1"/>
          </p:cNvCxnSpPr>
          <p:nvPr/>
        </p:nvCxnSpPr>
        <p:spPr>
          <a:xfrm>
            <a:off x="4654296" y="2057400"/>
            <a:ext cx="0" cy="2743200"/>
          </a:xfrm>
          <a:prstGeom prst="straightConnector1">
            <a:avLst/>
          </a:prstGeom>
          <a:noFill/>
          <a:ln w="19046" cap="flat">
            <a:solidFill>
              <a:srgbClr val="262626"/>
            </a:solidFill>
            <a:prstDash val="solid"/>
            <a:miter/>
          </a:ln>
        </p:spPr>
      </p:cxnSp>
      <p:sp>
        <p:nvSpPr>
          <p:cNvPr id="9" name="Slide Number Placeholder 2">
            <a:extLst>
              <a:ext uri="{FF2B5EF4-FFF2-40B4-BE49-F238E27FC236}">
                <a16:creationId xmlns:a16="http://schemas.microsoft.com/office/drawing/2014/main" id="{8F6AA8C8-3EB0-44FE-A54D-E39DEC25E4F8}"/>
              </a:ext>
            </a:extLst>
          </p:cNvPr>
          <p:cNvSpPr txBox="1">
            <a:spLocks noGrp="1"/>
          </p:cNvSpPr>
          <p:nvPr>
            <p:ph type="sldNum" sz="quarter" idx="8"/>
          </p:nvPr>
        </p:nvSpPr>
        <p:spPr>
          <a:xfrm>
            <a:off x="11201743" y="6339936"/>
            <a:ext cx="782287" cy="365129"/>
          </a:xfrm>
        </p:spPr>
        <p:txBody>
          <a:bodyPr>
            <a:normAutofit/>
          </a:bodyPr>
          <a:lstStyle/>
          <a:p>
            <a:pPr lvl="0">
              <a:spcAft>
                <a:spcPts val="600"/>
              </a:spcAft>
            </a:pPr>
            <a:fld id="{22B5BFF6-828E-4333-A1DA-6A77CB607BED}" type="slidenum">
              <a:rPr/>
              <a:t>22</a:t>
            </a:fld>
            <a:endParaRPr lang="en-US" sz="1050" dirty="0">
              <a:solidFill>
                <a:srgbClr val="000000"/>
              </a:solidFill>
              <a:latin typeface="Calibri"/>
            </a:endParaRPr>
          </a:p>
        </p:txBody>
      </p:sp>
      <p:pic>
        <p:nvPicPr>
          <p:cNvPr id="10" name="Picture 1">
            <a:extLst>
              <a:ext uri="{FF2B5EF4-FFF2-40B4-BE49-F238E27FC236}">
                <a16:creationId xmlns:a16="http://schemas.microsoft.com/office/drawing/2014/main" id="{018A9572-F48D-4671-A5A9-BE80EFD98E70}"/>
              </a:ext>
            </a:extLst>
          </p:cNvPr>
          <p:cNvPicPr>
            <a:picLocks noChangeAspect="1"/>
          </p:cNvPicPr>
          <p:nvPr/>
        </p:nvPicPr>
        <p:blipFill>
          <a:blip r:embed="rId2"/>
          <a:stretch>
            <a:fillRect/>
          </a:stretch>
        </p:blipFill>
        <p:spPr>
          <a:xfrm>
            <a:off x="5209092" y="425164"/>
            <a:ext cx="5992651" cy="6007670"/>
          </a:xfrm>
          <a:prstGeom prst="rect">
            <a:avLst/>
          </a:prstGeom>
          <a:noFill/>
        </p:spPr>
      </p:pic>
    </p:spTree>
    <p:extLst>
      <p:ext uri="{BB962C8B-B14F-4D97-AF65-F5344CB8AC3E}">
        <p14:creationId xmlns:p14="http://schemas.microsoft.com/office/powerpoint/2010/main" val="943592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25A3-6EAE-4FB2-AB3C-8ED3833D82EC}"/>
              </a:ext>
            </a:extLst>
          </p:cNvPr>
          <p:cNvSpPr txBox="1">
            <a:spLocks noGrp="1"/>
          </p:cNvSpPr>
          <p:nvPr>
            <p:ph type="title"/>
          </p:nvPr>
        </p:nvSpPr>
        <p:spPr/>
        <p:txBody>
          <a:bodyPr/>
          <a:lstStyle/>
          <a:p>
            <a:pPr lvl="0"/>
            <a:r>
              <a:rPr lang="en-US" dirty="0"/>
              <a:t>PSATS clients report</a:t>
            </a:r>
          </a:p>
        </p:txBody>
      </p:sp>
      <p:sp>
        <p:nvSpPr>
          <p:cNvPr id="3" name="Slide Number Placeholder 6">
            <a:extLst>
              <a:ext uri="{FF2B5EF4-FFF2-40B4-BE49-F238E27FC236}">
                <a16:creationId xmlns:a16="http://schemas.microsoft.com/office/drawing/2014/main" id="{0C8DA26E-3682-45FF-82F2-8852D85EFA54}"/>
              </a:ext>
            </a:extLst>
          </p:cNvPr>
          <p:cNvSpPr txBox="1">
            <a:spLocks noGrp="1"/>
          </p:cNvSpPr>
          <p:nvPr>
            <p:ph type="sldNum" sz="quarter" idx="8"/>
          </p:nvPr>
        </p:nvSpPr>
        <p:spPr/>
        <p:txBody>
          <a:bodyPr/>
          <a:lstStyle/>
          <a:p>
            <a:pPr lvl="0"/>
            <a:fld id="{47375A7F-1F85-49EA-A6AB-7E20F987882F}" type="slidenum">
              <a:rPr/>
              <a:t>23</a:t>
            </a:fld>
            <a:endParaRPr lang="en-US" dirty="0"/>
          </a:p>
        </p:txBody>
      </p:sp>
      <p:graphicFrame>
        <p:nvGraphicFramePr>
          <p:cNvPr id="4" name="Chart 5">
            <a:extLst>
              <a:ext uri="{FF2B5EF4-FFF2-40B4-BE49-F238E27FC236}">
                <a16:creationId xmlns:a16="http://schemas.microsoft.com/office/drawing/2014/main" id="{58DEB0E5-6459-4628-A809-80D5890FF635}"/>
              </a:ext>
            </a:extLst>
          </p:cNvPr>
          <p:cNvGraphicFramePr/>
          <p:nvPr>
            <p:extLst>
              <p:ext uri="{D42A27DB-BD31-4B8C-83A1-F6EECF244321}">
                <p14:modId xmlns:p14="http://schemas.microsoft.com/office/powerpoint/2010/main" val="2928418261"/>
              </p:ext>
            </p:extLst>
          </p:nvPr>
        </p:nvGraphicFramePr>
        <p:xfrm>
          <a:off x="736600" y="1555751"/>
          <a:ext cx="103632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D6BA2-454A-4093-ACC8-5ADB6DAC638F}"/>
              </a:ext>
            </a:extLst>
          </p:cNvPr>
          <p:cNvSpPr txBox="1">
            <a:spLocks noGrp="1"/>
          </p:cNvSpPr>
          <p:nvPr>
            <p:ph type="title"/>
          </p:nvPr>
        </p:nvSpPr>
        <p:spPr>
          <a:xfrm>
            <a:off x="2555631" y="3424518"/>
            <a:ext cx="7080738" cy="2190254"/>
          </a:xfrm>
        </p:spPr>
        <p:txBody>
          <a:bodyPr anchorCtr="1">
            <a:normAutofit fontScale="90000"/>
          </a:bodyPr>
          <a:lstStyle/>
          <a:p>
            <a:pPr algn="ctr"/>
            <a:r>
              <a:rPr lang="en-US" sz="5400" dirty="0">
                <a:solidFill>
                  <a:schemeClr val="tx1">
                    <a:lumMod val="85000"/>
                    <a:lumOff val="15000"/>
                  </a:schemeClr>
                </a:solidFill>
                <a:latin typeface="Segoe UI" panose="020B0502040204020203" pitchFamily="34" charset="0"/>
                <a:cs typeface="Segoe UI" panose="020B0502040204020203" pitchFamily="34" charset="0"/>
              </a:rPr>
              <a:t>Why might Greta, Sammy, and Andre be vulnerable to trafficking?</a:t>
            </a:r>
            <a:br>
              <a:rPr lang="en-US" sz="5400" b="1" dirty="0">
                <a:solidFill>
                  <a:schemeClr val="tx1">
                    <a:lumMod val="85000"/>
                    <a:lumOff val="15000"/>
                  </a:schemeClr>
                </a:solidFill>
                <a:latin typeface="Segoe UI" panose="020B0502040204020203" pitchFamily="34" charset="0"/>
                <a:cs typeface="Segoe UI" panose="020B0502040204020203" pitchFamily="34" charset="0"/>
              </a:rPr>
            </a:br>
            <a:br>
              <a:rPr lang="en-US" sz="5400" b="1" dirty="0">
                <a:solidFill>
                  <a:schemeClr val="tx1">
                    <a:lumMod val="85000"/>
                    <a:lumOff val="15000"/>
                  </a:schemeClr>
                </a:solidFill>
                <a:latin typeface="Segoe UI" panose="020B0502040204020203" pitchFamily="34" charset="0"/>
                <a:cs typeface="Segoe UI" panose="020B0502040204020203" pitchFamily="34" charset="0"/>
              </a:rPr>
            </a:br>
            <a:endParaRPr lang="en-US" sz="5400" b="1"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C7F236ED-27D9-48ED-91AF-19F12DF70B8C}"/>
              </a:ext>
            </a:extLst>
          </p:cNvPr>
          <p:cNvSpPr>
            <a:spLocks noGrp="1"/>
          </p:cNvSpPr>
          <p:nvPr>
            <p:ph type="sldNum" sz="quarter" idx="8"/>
          </p:nvPr>
        </p:nvSpPr>
        <p:spPr/>
        <p:txBody>
          <a:bodyPr/>
          <a:lstStyle/>
          <a:p>
            <a:pPr lvl="0"/>
            <a:fld id="{6E4D9A7D-EB4F-44C3-8DEB-B83CC6D6A65A}" type="slidenum">
              <a:rPr lang="en-US" smtClean="0"/>
              <a:t>24</a:t>
            </a:fld>
            <a:endParaRPr lang="en-US" dirty="0"/>
          </a:p>
        </p:txBody>
      </p:sp>
      <p:sp>
        <p:nvSpPr>
          <p:cNvPr id="2" name="TextBox 1">
            <a:extLst>
              <a:ext uri="{FF2B5EF4-FFF2-40B4-BE49-F238E27FC236}">
                <a16:creationId xmlns:a16="http://schemas.microsoft.com/office/drawing/2014/main" id="{CA499E68-3A08-425A-87AC-0AF072992056}"/>
              </a:ext>
            </a:extLst>
          </p:cNvPr>
          <p:cNvSpPr txBox="1"/>
          <p:nvPr/>
        </p:nvSpPr>
        <p:spPr>
          <a:xfrm>
            <a:off x="471337" y="645459"/>
            <a:ext cx="4168588" cy="769441"/>
          </a:xfrm>
          <a:prstGeom prst="rect">
            <a:avLst/>
          </a:prstGeom>
          <a:noFill/>
        </p:spPr>
        <p:txBody>
          <a:bodyPr wrap="square" rtlCol="0">
            <a:spAutoFit/>
          </a:bodyPr>
          <a:lstStyle/>
          <a:p>
            <a:r>
              <a:rPr lang="en-US" sz="4400" dirty="0">
                <a:solidFill>
                  <a:schemeClr val="bg1"/>
                </a:solidFill>
                <a:latin typeface="Segoe UI" panose="020B0502040204020203" pitchFamily="34" charset="0"/>
                <a:cs typeface="Segoe UI" panose="020B0502040204020203" pitchFamily="34" charset="0"/>
              </a:rPr>
              <a:t>ACTIVITY TIME</a:t>
            </a:r>
            <a:endParaRPr lang="en-US" sz="4400" dirty="0">
              <a:solidFill>
                <a:schemeClr val="bg1"/>
              </a:solidFill>
            </a:endParaRPr>
          </a:p>
        </p:txBody>
      </p:sp>
    </p:spTree>
    <p:extLst>
      <p:ext uri="{BB962C8B-B14F-4D97-AF65-F5344CB8AC3E}">
        <p14:creationId xmlns:p14="http://schemas.microsoft.com/office/powerpoint/2010/main" val="2665099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A8EAA-F003-4406-9A77-BA798FB391C0}"/>
              </a:ext>
            </a:extLst>
          </p:cNvPr>
          <p:cNvSpPr>
            <a:spLocks noGrp="1"/>
          </p:cNvSpPr>
          <p:nvPr>
            <p:ph type="title"/>
          </p:nvPr>
        </p:nvSpPr>
        <p:spPr/>
        <p:txBody>
          <a:bodyPr/>
          <a:lstStyle/>
          <a:p>
            <a:r>
              <a:rPr lang="en-US" dirty="0"/>
              <a:t>Vulnerabilities</a:t>
            </a:r>
          </a:p>
        </p:txBody>
      </p:sp>
      <p:pic>
        <p:nvPicPr>
          <p:cNvPr id="4" name="Picture 3">
            <a:extLst>
              <a:ext uri="{FF2B5EF4-FFF2-40B4-BE49-F238E27FC236}">
                <a16:creationId xmlns:a16="http://schemas.microsoft.com/office/drawing/2014/main" id="{EF4B0041-48CF-4751-A84B-717B1AD9D5FD}"/>
              </a:ext>
            </a:extLst>
          </p:cNvPr>
          <p:cNvPicPr>
            <a:picLocks noChangeAspect="1"/>
          </p:cNvPicPr>
          <p:nvPr/>
        </p:nvPicPr>
        <p:blipFill>
          <a:blip r:embed="rId3"/>
          <a:stretch>
            <a:fillRect/>
          </a:stretch>
        </p:blipFill>
        <p:spPr>
          <a:xfrm>
            <a:off x="3718560" y="1569734"/>
            <a:ext cx="4754879" cy="4916609"/>
          </a:xfrm>
          <a:prstGeom prst="rect">
            <a:avLst/>
          </a:prstGeom>
        </p:spPr>
      </p:pic>
      <p:sp>
        <p:nvSpPr>
          <p:cNvPr id="5" name="TextBox 4">
            <a:extLst>
              <a:ext uri="{FF2B5EF4-FFF2-40B4-BE49-F238E27FC236}">
                <a16:creationId xmlns:a16="http://schemas.microsoft.com/office/drawing/2014/main" id="{05EA8490-6FFA-42EE-9A11-B42BF75A153F}"/>
              </a:ext>
            </a:extLst>
          </p:cNvPr>
          <p:cNvSpPr txBox="1"/>
          <p:nvPr/>
        </p:nvSpPr>
        <p:spPr>
          <a:xfrm>
            <a:off x="720578" y="1840194"/>
            <a:ext cx="2842259" cy="1569660"/>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Interpersonal</a:t>
            </a:r>
            <a:endParaRPr lang="en-US" sz="2400" dirty="0">
              <a:latin typeface="Segoe UI" panose="020B0502040204020203" pitchFamily="34" charset="0"/>
              <a:ea typeface="Segoe UI" panose="020B0502040204020203" pitchFamily="34" charset="0"/>
              <a:cs typeface="Segoe UI" panose="020B0502040204020203" pitchFamily="34" charset="0"/>
            </a:endParaRPr>
          </a:p>
          <a:p>
            <a:pPr algn="ctr"/>
            <a:r>
              <a:rPr lang="en-US" sz="2400" dirty="0">
                <a:latin typeface="Segoe UI" panose="020B0502040204020203" pitchFamily="34" charset="0"/>
                <a:ea typeface="Segoe UI" panose="020B0502040204020203" pitchFamily="34" charset="0"/>
                <a:cs typeface="Segoe UI" panose="020B0502040204020203" pitchFamily="34" charset="0"/>
              </a:rPr>
              <a:t>Sexual violence</a:t>
            </a:r>
          </a:p>
          <a:p>
            <a:pPr algn="ctr"/>
            <a:r>
              <a:rPr lang="en-US" sz="2400" dirty="0">
                <a:latin typeface="Segoe UI" panose="020B0502040204020203" pitchFamily="34" charset="0"/>
                <a:ea typeface="Segoe UI" panose="020B0502040204020203" pitchFamily="34" charset="0"/>
                <a:cs typeface="Segoe UI" panose="020B0502040204020203" pitchFamily="34" charset="0"/>
              </a:rPr>
              <a:t>Domestic violence</a:t>
            </a:r>
          </a:p>
          <a:p>
            <a:pPr algn="ctr"/>
            <a:r>
              <a:rPr lang="en-US" sz="2400" dirty="0">
                <a:latin typeface="Segoe UI" panose="020B0502040204020203" pitchFamily="34" charset="0"/>
                <a:ea typeface="Segoe UI" panose="020B0502040204020203" pitchFamily="34" charset="0"/>
                <a:cs typeface="Segoe UI" panose="020B0502040204020203" pitchFamily="34" charset="0"/>
              </a:rPr>
              <a:t>Childhood abuse</a:t>
            </a:r>
          </a:p>
        </p:txBody>
      </p:sp>
      <p:sp>
        <p:nvSpPr>
          <p:cNvPr id="6" name="TextBox 5">
            <a:extLst>
              <a:ext uri="{FF2B5EF4-FFF2-40B4-BE49-F238E27FC236}">
                <a16:creationId xmlns:a16="http://schemas.microsoft.com/office/drawing/2014/main" id="{EEDE6AD1-477C-4FEC-A91B-D994E3A4AF11}"/>
              </a:ext>
            </a:extLst>
          </p:cNvPr>
          <p:cNvSpPr txBox="1"/>
          <p:nvPr/>
        </p:nvSpPr>
        <p:spPr>
          <a:xfrm>
            <a:off x="8228125" y="4386481"/>
            <a:ext cx="3846998" cy="1938992"/>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Health</a:t>
            </a:r>
          </a:p>
          <a:p>
            <a:pPr algn="ctr"/>
            <a:r>
              <a:rPr lang="en-US" sz="2400" dirty="0">
                <a:latin typeface="Segoe UI" panose="020B0502040204020203" pitchFamily="34" charset="0"/>
                <a:ea typeface="Segoe UI" panose="020B0502040204020203" pitchFamily="34" charset="0"/>
                <a:cs typeface="Segoe UI" panose="020B0502040204020203" pitchFamily="34" charset="0"/>
              </a:rPr>
              <a:t>Substance use/abuse</a:t>
            </a:r>
          </a:p>
          <a:p>
            <a:pPr algn="ctr"/>
            <a:r>
              <a:rPr lang="en-US" sz="2400" dirty="0">
                <a:latin typeface="Segoe UI" panose="020B0502040204020203" pitchFamily="34" charset="0"/>
                <a:ea typeface="Segoe UI" panose="020B0502040204020203" pitchFamily="34" charset="0"/>
                <a:cs typeface="Segoe UI" panose="020B0502040204020203" pitchFamily="34" charset="0"/>
              </a:rPr>
              <a:t>Mental illness</a:t>
            </a:r>
          </a:p>
          <a:p>
            <a:pPr algn="ctr"/>
            <a:r>
              <a:rPr lang="en-US" sz="2400" dirty="0">
                <a:latin typeface="Segoe UI" panose="020B0502040204020203" pitchFamily="34" charset="0"/>
                <a:ea typeface="Segoe UI" panose="020B0502040204020203" pitchFamily="34" charset="0"/>
                <a:cs typeface="Segoe UI" panose="020B0502040204020203" pitchFamily="34" charset="0"/>
              </a:rPr>
              <a:t>Cognitive/Physical disabilities</a:t>
            </a:r>
          </a:p>
        </p:txBody>
      </p:sp>
      <p:sp>
        <p:nvSpPr>
          <p:cNvPr id="7" name="TextBox 6">
            <a:extLst>
              <a:ext uri="{FF2B5EF4-FFF2-40B4-BE49-F238E27FC236}">
                <a16:creationId xmlns:a16="http://schemas.microsoft.com/office/drawing/2014/main" id="{11129DC5-2E38-4780-A9D8-23FC3C95241F}"/>
              </a:ext>
            </a:extLst>
          </p:cNvPr>
          <p:cNvSpPr txBox="1"/>
          <p:nvPr/>
        </p:nvSpPr>
        <p:spPr>
          <a:xfrm>
            <a:off x="486896" y="4068689"/>
            <a:ext cx="3309624" cy="1569660"/>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Economics</a:t>
            </a:r>
          </a:p>
          <a:p>
            <a:pPr algn="ctr"/>
            <a:r>
              <a:rPr lang="en-US" sz="2400" dirty="0">
                <a:latin typeface="Segoe UI" panose="020B0502040204020203" pitchFamily="34" charset="0"/>
                <a:ea typeface="Segoe UI" panose="020B0502040204020203" pitchFamily="34" charset="0"/>
                <a:cs typeface="Segoe UI" panose="020B0502040204020203" pitchFamily="34" charset="0"/>
              </a:rPr>
              <a:t>Few opportunities</a:t>
            </a:r>
          </a:p>
          <a:p>
            <a:pPr algn="ctr"/>
            <a:r>
              <a:rPr lang="en-US" sz="2400" dirty="0">
                <a:latin typeface="Segoe UI" panose="020B0502040204020203" pitchFamily="34" charset="0"/>
                <a:ea typeface="Segoe UI" panose="020B0502040204020203" pitchFamily="34" charset="0"/>
                <a:cs typeface="Segoe UI" panose="020B0502040204020203" pitchFamily="34" charset="0"/>
              </a:rPr>
              <a:t>Illiteracy</a:t>
            </a:r>
          </a:p>
          <a:p>
            <a:pPr algn="ctr"/>
            <a:r>
              <a:rPr lang="en-US" sz="2400" dirty="0">
                <a:latin typeface="Segoe UI" panose="020B0502040204020203" pitchFamily="34" charset="0"/>
                <a:ea typeface="Segoe UI" panose="020B0502040204020203" pitchFamily="34" charset="0"/>
                <a:cs typeface="Segoe UI" panose="020B0502040204020203" pitchFamily="34" charset="0"/>
              </a:rPr>
              <a:t>Limited social mobility</a:t>
            </a:r>
          </a:p>
        </p:txBody>
      </p:sp>
      <p:sp>
        <p:nvSpPr>
          <p:cNvPr id="8" name="TextBox 7">
            <a:extLst>
              <a:ext uri="{FF2B5EF4-FFF2-40B4-BE49-F238E27FC236}">
                <a16:creationId xmlns:a16="http://schemas.microsoft.com/office/drawing/2014/main" id="{787D4271-7B61-459D-A800-4374CE700ADD}"/>
              </a:ext>
            </a:extLst>
          </p:cNvPr>
          <p:cNvSpPr txBox="1"/>
          <p:nvPr/>
        </p:nvSpPr>
        <p:spPr>
          <a:xfrm>
            <a:off x="8485969" y="1749759"/>
            <a:ext cx="3331310" cy="1569660"/>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Geographic Issues </a:t>
            </a:r>
          </a:p>
          <a:p>
            <a:pPr algn="ctr"/>
            <a:r>
              <a:rPr lang="en-US" sz="2400" dirty="0">
                <a:latin typeface="Segoe UI" panose="020B0502040204020203" pitchFamily="34" charset="0"/>
                <a:ea typeface="Segoe UI" panose="020B0502040204020203" pitchFamily="34" charset="0"/>
                <a:cs typeface="Segoe UI" panose="020B0502040204020203" pitchFamily="34" charset="0"/>
              </a:rPr>
              <a:t>Forced migration</a:t>
            </a:r>
          </a:p>
          <a:p>
            <a:pPr algn="ctr"/>
            <a:r>
              <a:rPr lang="en-US" sz="2400" dirty="0">
                <a:latin typeface="Segoe UI" panose="020B0502040204020203" pitchFamily="34" charset="0"/>
                <a:ea typeface="Segoe UI" panose="020B0502040204020203" pitchFamily="34" charset="0"/>
                <a:cs typeface="Segoe UI" panose="020B0502040204020203" pitchFamily="34" charset="0"/>
              </a:rPr>
              <a:t>Natural disasters </a:t>
            </a:r>
          </a:p>
          <a:p>
            <a:pPr algn="ctr"/>
            <a:r>
              <a:rPr lang="en-US" sz="2400" dirty="0">
                <a:latin typeface="Segoe UI" panose="020B0502040204020203" pitchFamily="34" charset="0"/>
                <a:ea typeface="Segoe UI" panose="020B0502040204020203" pitchFamily="34" charset="0"/>
                <a:cs typeface="Segoe UI" panose="020B0502040204020203" pitchFamily="34" charset="0"/>
              </a:rPr>
              <a:t>Climate change</a:t>
            </a:r>
          </a:p>
        </p:txBody>
      </p:sp>
      <p:sp>
        <p:nvSpPr>
          <p:cNvPr id="9" name="TextBox 8">
            <a:extLst>
              <a:ext uri="{FF2B5EF4-FFF2-40B4-BE49-F238E27FC236}">
                <a16:creationId xmlns:a16="http://schemas.microsoft.com/office/drawing/2014/main" id="{957EEB5F-6DBC-42F1-8B1A-36784C4DF996}"/>
              </a:ext>
            </a:extLst>
          </p:cNvPr>
          <p:cNvSpPr txBox="1"/>
          <p:nvPr/>
        </p:nvSpPr>
        <p:spPr>
          <a:xfrm>
            <a:off x="8529096" y="3626108"/>
            <a:ext cx="3331310" cy="461665"/>
          </a:xfrm>
          <a:prstGeom prst="rect">
            <a:avLst/>
          </a:prstGeom>
          <a:noFill/>
        </p:spPr>
        <p:txBody>
          <a:bodyPr wrap="square" rtlCol="0">
            <a:spAutoFit/>
          </a:bodyPr>
          <a:lstStyle/>
          <a:p>
            <a:pPr algn="ctr"/>
            <a:r>
              <a:rPr lang="en-US" sz="2400" b="1" dirty="0">
                <a:latin typeface="Segoe UI" panose="020B0502040204020203" pitchFamily="34" charset="0"/>
                <a:ea typeface="Segoe UI" panose="020B0502040204020203" pitchFamily="34" charset="0"/>
                <a:cs typeface="Segoe UI" panose="020B0502040204020203" pitchFamily="34" charset="0"/>
              </a:rPr>
              <a:t>Political Instability</a:t>
            </a:r>
          </a:p>
        </p:txBody>
      </p:sp>
      <p:sp>
        <p:nvSpPr>
          <p:cNvPr id="10" name="Slide Number Placeholder 9">
            <a:extLst>
              <a:ext uri="{FF2B5EF4-FFF2-40B4-BE49-F238E27FC236}">
                <a16:creationId xmlns:a16="http://schemas.microsoft.com/office/drawing/2014/main" id="{B66FC751-4237-4E6C-983D-2D032184EEDE}"/>
              </a:ext>
            </a:extLst>
          </p:cNvPr>
          <p:cNvSpPr>
            <a:spLocks noGrp="1"/>
          </p:cNvSpPr>
          <p:nvPr>
            <p:ph type="sldNum" sz="quarter" idx="8"/>
          </p:nvPr>
        </p:nvSpPr>
        <p:spPr/>
        <p:txBody>
          <a:bodyPr/>
          <a:lstStyle/>
          <a:p>
            <a:pPr lvl="0"/>
            <a:fld id="{6E4D9A7D-EB4F-44C3-8DEB-B83CC6D6A65A}" type="slidenum">
              <a:rPr lang="en-US" smtClean="0"/>
              <a:t>25</a:t>
            </a:fld>
            <a:endParaRPr lang="en-US" dirty="0"/>
          </a:p>
        </p:txBody>
      </p:sp>
    </p:spTree>
    <p:extLst>
      <p:ext uri="{BB962C8B-B14F-4D97-AF65-F5344CB8AC3E}">
        <p14:creationId xmlns:p14="http://schemas.microsoft.com/office/powerpoint/2010/main" val="3292059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871EB5D-8181-430F-B5CB-F357B373BB06}"/>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Discussion</a:t>
            </a:r>
          </a:p>
        </p:txBody>
      </p:sp>
      <p:sp>
        <p:nvSpPr>
          <p:cNvPr id="9" name="Title 3">
            <a:extLst>
              <a:ext uri="{FF2B5EF4-FFF2-40B4-BE49-F238E27FC236}">
                <a16:creationId xmlns:a16="http://schemas.microsoft.com/office/drawing/2014/main" id="{14F6536D-F29D-4FFA-965C-8DF62D3BE2C3}"/>
              </a:ext>
            </a:extLst>
          </p:cNvPr>
          <p:cNvSpPr>
            <a:spLocks noGrp="1"/>
          </p:cNvSpPr>
          <p:nvPr>
            <p:ph type="title"/>
          </p:nvPr>
        </p:nvSpPr>
        <p:spPr>
          <a:xfrm>
            <a:off x="1162050" y="1553698"/>
            <a:ext cx="9867899" cy="3974124"/>
          </a:xfrm>
        </p:spPr>
        <p:txBody>
          <a:bodyPr vert="horz" lIns="91440" tIns="45720" rIns="91440" bIns="45720" rtlCol="0" anchor="ctr">
            <a:normAutofit/>
          </a:bodyPr>
          <a:lstStyle/>
          <a:p>
            <a:pPr algn="ctr">
              <a:lnSpc>
                <a:spcPct val="100000"/>
              </a:lnSpc>
            </a:pPr>
            <a:r>
              <a:rPr lang="en-US" dirty="0">
                <a:solidFill>
                  <a:schemeClr val="tx1"/>
                </a:solidFill>
                <a:latin typeface="Segoe UI" panose="020B0502040204020203" pitchFamily="34" charset="0"/>
                <a:cs typeface="Segoe UI" panose="020B0502040204020203" pitchFamily="34" charset="0"/>
              </a:rPr>
              <a:t>Thinking about the scenarios, why might Greta, Samuel, or Andre not report their experiences to law enforcement or providers?</a:t>
            </a:r>
            <a:r>
              <a:rPr lang="en-US" dirty="0">
                <a:solidFill>
                  <a:schemeClr val="bg1">
                    <a:lumMod val="95000"/>
                    <a:lumOff val="5000"/>
                  </a:schemeClr>
                </a:solidFill>
                <a:latin typeface="Segoe UI" panose="020B0502040204020203" pitchFamily="34" charset="0"/>
                <a:cs typeface="Segoe UI" panose="020B0502040204020203" pitchFamily="34" charset="0"/>
              </a:rPr>
              <a:t>?</a:t>
            </a:r>
          </a:p>
        </p:txBody>
      </p:sp>
      <p:sp>
        <p:nvSpPr>
          <p:cNvPr id="3" name="Slide Number Placeholder 2">
            <a:extLst>
              <a:ext uri="{FF2B5EF4-FFF2-40B4-BE49-F238E27FC236}">
                <a16:creationId xmlns:a16="http://schemas.microsoft.com/office/drawing/2014/main" id="{F6AABD13-827F-4B44-8B3E-4CD0296BA5D6}"/>
              </a:ext>
            </a:extLst>
          </p:cNvPr>
          <p:cNvSpPr>
            <a:spLocks noGrp="1"/>
          </p:cNvSpPr>
          <p:nvPr>
            <p:ph type="sldNum" sz="quarter" idx="8"/>
          </p:nvPr>
        </p:nvSpPr>
        <p:spPr/>
        <p:txBody>
          <a:bodyPr/>
          <a:lstStyle/>
          <a:p>
            <a:pPr lvl="0"/>
            <a:fld id="{6E4D9A7D-EB4F-44C3-8DEB-B83CC6D6A65A}" type="slidenum">
              <a:rPr lang="en-US" smtClean="0"/>
              <a:t>26</a:t>
            </a:fld>
            <a:endParaRPr lang="en-US" dirty="0"/>
          </a:p>
        </p:txBody>
      </p:sp>
    </p:spTree>
    <p:extLst>
      <p:ext uri="{BB962C8B-B14F-4D97-AF65-F5344CB8AC3E}">
        <p14:creationId xmlns:p14="http://schemas.microsoft.com/office/powerpoint/2010/main" val="3599849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95">
    <p:bg>
      <p:bgPr>
        <a:solidFill>
          <a:srgbClr val="FFFFFF"/>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D6AB4B6-CBC3-457B-BB6C-EB013F8B4B18}"/>
              </a:ext>
            </a:extLst>
          </p:cNvPr>
          <p:cNvSpPr txBox="1">
            <a:spLocks noGrp="1"/>
          </p:cNvSpPr>
          <p:nvPr>
            <p:ph type="title"/>
          </p:nvPr>
        </p:nvSpPr>
        <p:spPr>
          <a:xfrm>
            <a:off x="838203" y="963878"/>
            <a:ext cx="3494361" cy="4930243"/>
          </a:xfrm>
        </p:spPr>
        <p:txBody>
          <a:bodyPr/>
          <a:lstStyle/>
          <a:p>
            <a:pPr lvl="0" algn="r"/>
            <a:r>
              <a:rPr lang="en-US" sz="4100" dirty="0">
                <a:solidFill>
                  <a:srgbClr val="4472C4"/>
                </a:solidFill>
              </a:rPr>
              <a:t>Psychological</a:t>
            </a:r>
          </a:p>
        </p:txBody>
      </p:sp>
      <p:sp>
        <p:nvSpPr>
          <p:cNvPr id="4" name="Slide Number Placeholder 2">
            <a:extLst>
              <a:ext uri="{FF2B5EF4-FFF2-40B4-BE49-F238E27FC236}">
                <a16:creationId xmlns:a16="http://schemas.microsoft.com/office/drawing/2014/main" id="{82FAE7FD-02F2-49FE-84C7-1BF918E7EBC9}"/>
              </a:ext>
            </a:extLst>
          </p:cNvPr>
          <p:cNvSpPr txBox="1">
            <a:spLocks noGrp="1"/>
          </p:cNvSpPr>
          <p:nvPr>
            <p:ph type="sldNum" sz="quarter" idx="8"/>
          </p:nvPr>
        </p:nvSpPr>
        <p:spPr>
          <a:xfrm>
            <a:off x="10571515" y="6033476"/>
            <a:ext cx="782287" cy="365129"/>
          </a:xfrm>
        </p:spPr>
        <p:txBody>
          <a:bodyPr>
            <a:normAutofit/>
          </a:bodyPr>
          <a:lstStyle/>
          <a:p>
            <a:pPr lvl="0">
              <a:spcAft>
                <a:spcPts val="600"/>
              </a:spcAft>
            </a:pPr>
            <a:fld id="{88CB2635-4981-437C-BFC8-876703835E77}" type="slidenum">
              <a:rPr/>
              <a:t>27</a:t>
            </a:fld>
            <a:endParaRPr lang="en-US" sz="1050" dirty="0">
              <a:solidFill>
                <a:srgbClr val="000000"/>
              </a:solidFill>
            </a:endParaRPr>
          </a:p>
        </p:txBody>
      </p:sp>
      <p:cxnSp>
        <p:nvCxnSpPr>
          <p:cNvPr id="5" name="Straight Connector 5">
            <a:extLst>
              <a:ext uri="{FF2B5EF4-FFF2-40B4-BE49-F238E27FC236}">
                <a16:creationId xmlns:a16="http://schemas.microsoft.com/office/drawing/2014/main" id="{B7235948-2991-41A3-B91D-BCDAF415500B}"/>
              </a:ext>
            </a:extLst>
          </p:cNvPr>
          <p:cNvCxnSpPr>
            <a:cxnSpLocks noMove="1" noResize="1"/>
          </p:cNvCxnSpPr>
          <p:nvPr/>
        </p:nvCxnSpPr>
        <p:spPr>
          <a:xfrm>
            <a:off x="4654296" y="2057400"/>
            <a:ext cx="0" cy="2743200"/>
          </a:xfrm>
          <a:prstGeom prst="straightConnector1">
            <a:avLst/>
          </a:prstGeom>
          <a:noFill/>
          <a:ln w="19046" cap="flat">
            <a:solidFill>
              <a:srgbClr val="262626"/>
            </a:solidFill>
            <a:prstDash val="solid"/>
            <a:miter/>
          </a:ln>
        </p:spPr>
      </p:cxnSp>
      <p:sp>
        <p:nvSpPr>
          <p:cNvPr id="6" name="Content Placeholder 1">
            <a:extLst>
              <a:ext uri="{FF2B5EF4-FFF2-40B4-BE49-F238E27FC236}">
                <a16:creationId xmlns:a16="http://schemas.microsoft.com/office/drawing/2014/main" id="{AF418252-D75B-4BAE-9427-C18C49973D0B}"/>
              </a:ext>
            </a:extLst>
          </p:cNvPr>
          <p:cNvSpPr txBox="1"/>
          <p:nvPr/>
        </p:nvSpPr>
        <p:spPr>
          <a:xfrm>
            <a:off x="4865303" y="1424255"/>
            <a:ext cx="7027287" cy="5381089"/>
          </a:xfrm>
          <a:prstGeom prst="rect">
            <a:avLst/>
          </a:prstGeom>
          <a:noFill/>
          <a:ln cap="flat">
            <a:noFill/>
          </a:ln>
        </p:spPr>
        <p:txBody>
          <a:bodyPr vert="horz" wrap="square" lIns="91440" tIns="45720" rIns="91440" bIns="45720" anchor="ctr" anchorCtr="0" compatLnSpc="1">
            <a:normAutofit/>
          </a:bodyPr>
          <a:lstStyle/>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Sense of obligation</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Self-blame</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Hopelessness</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Shame</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Fear</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Learned “loyalty“</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Distrust of authority</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endParaRPr lang="en-US" sz="2400" kern="0" dirty="0">
              <a:solidFill>
                <a:srgbClr val="404040"/>
              </a:solidFill>
              <a:latin typeface="Segoe UI" pitchFamily="34"/>
              <a:cs typeface="Segoe UI" pitchFamily="34"/>
            </a:endParaRPr>
          </a:p>
        </p:txBody>
      </p:sp>
      <p:sp>
        <p:nvSpPr>
          <p:cNvPr id="7" name="Title 2">
            <a:extLst>
              <a:ext uri="{FF2B5EF4-FFF2-40B4-BE49-F238E27FC236}">
                <a16:creationId xmlns:a16="http://schemas.microsoft.com/office/drawing/2014/main" id="{D871EB5D-8181-430F-B5CB-F357B373BB06}"/>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Why victims don’t report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96">
    <p:bg>
      <p:bgPr>
        <a:solidFill>
          <a:srgbClr val="FFFFFF"/>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442557C-E462-4BB7-A77A-2E87CFDEE2D2}"/>
              </a:ext>
            </a:extLst>
          </p:cNvPr>
          <p:cNvSpPr txBox="1">
            <a:spLocks noGrp="1"/>
          </p:cNvSpPr>
          <p:nvPr>
            <p:ph type="title"/>
          </p:nvPr>
        </p:nvSpPr>
        <p:spPr>
          <a:xfrm>
            <a:off x="838203" y="963878"/>
            <a:ext cx="3494361" cy="4930243"/>
          </a:xfrm>
        </p:spPr>
        <p:txBody>
          <a:bodyPr/>
          <a:lstStyle/>
          <a:p>
            <a:pPr lvl="0" algn="r"/>
            <a:r>
              <a:rPr lang="en-US" dirty="0">
                <a:solidFill>
                  <a:srgbClr val="4472C4"/>
                </a:solidFill>
              </a:rPr>
              <a:t>Physical</a:t>
            </a:r>
          </a:p>
        </p:txBody>
      </p:sp>
      <p:sp>
        <p:nvSpPr>
          <p:cNvPr id="4" name="Slide Number Placeholder 2">
            <a:extLst>
              <a:ext uri="{FF2B5EF4-FFF2-40B4-BE49-F238E27FC236}">
                <a16:creationId xmlns:a16="http://schemas.microsoft.com/office/drawing/2014/main" id="{6B9A798F-E714-4519-BA9A-3E6969A59AE9}"/>
              </a:ext>
            </a:extLst>
          </p:cNvPr>
          <p:cNvSpPr txBox="1">
            <a:spLocks noGrp="1"/>
          </p:cNvSpPr>
          <p:nvPr>
            <p:ph type="sldNum" sz="quarter" idx="8"/>
          </p:nvPr>
        </p:nvSpPr>
        <p:spPr>
          <a:xfrm>
            <a:off x="10571515" y="6033476"/>
            <a:ext cx="782287" cy="365129"/>
          </a:xfrm>
        </p:spPr>
        <p:txBody>
          <a:bodyPr>
            <a:normAutofit/>
          </a:bodyPr>
          <a:lstStyle/>
          <a:p>
            <a:pPr lvl="0">
              <a:spcAft>
                <a:spcPts val="600"/>
              </a:spcAft>
            </a:pPr>
            <a:fld id="{29BB2081-55B1-4486-8D7B-2FEC6CE380B3}" type="slidenum">
              <a:rPr/>
              <a:t>28</a:t>
            </a:fld>
            <a:endParaRPr lang="en-US" sz="1050" dirty="0">
              <a:solidFill>
                <a:srgbClr val="000000"/>
              </a:solidFill>
            </a:endParaRPr>
          </a:p>
        </p:txBody>
      </p:sp>
      <p:cxnSp>
        <p:nvCxnSpPr>
          <p:cNvPr id="5" name="Straight Connector 5">
            <a:extLst>
              <a:ext uri="{FF2B5EF4-FFF2-40B4-BE49-F238E27FC236}">
                <a16:creationId xmlns:a16="http://schemas.microsoft.com/office/drawing/2014/main" id="{F32283B2-0B33-4C15-AAA6-F5111C6B4099}"/>
              </a:ext>
            </a:extLst>
          </p:cNvPr>
          <p:cNvCxnSpPr>
            <a:cxnSpLocks noMove="1" noResize="1"/>
          </p:cNvCxnSpPr>
          <p:nvPr/>
        </p:nvCxnSpPr>
        <p:spPr>
          <a:xfrm>
            <a:off x="4654296" y="2057400"/>
            <a:ext cx="0" cy="2743200"/>
          </a:xfrm>
          <a:prstGeom prst="straightConnector1">
            <a:avLst/>
          </a:prstGeom>
          <a:noFill/>
          <a:ln w="19046" cap="flat">
            <a:solidFill>
              <a:srgbClr val="262626"/>
            </a:solidFill>
            <a:prstDash val="solid"/>
            <a:miter/>
          </a:ln>
        </p:spPr>
      </p:cxnSp>
      <p:sp>
        <p:nvSpPr>
          <p:cNvPr id="6" name="Content Placeholder 1">
            <a:extLst>
              <a:ext uri="{FF2B5EF4-FFF2-40B4-BE49-F238E27FC236}">
                <a16:creationId xmlns:a16="http://schemas.microsoft.com/office/drawing/2014/main" id="{891519A6-90A6-4507-8616-F6E7AC2F9B27}"/>
              </a:ext>
            </a:extLst>
          </p:cNvPr>
          <p:cNvSpPr txBox="1"/>
          <p:nvPr/>
        </p:nvSpPr>
        <p:spPr>
          <a:xfrm>
            <a:off x="4794183" y="1424255"/>
            <a:ext cx="6259896" cy="5381089"/>
          </a:xfrm>
          <a:prstGeom prst="rect">
            <a:avLst/>
          </a:prstGeom>
          <a:noFill/>
          <a:ln cap="flat">
            <a:noFill/>
          </a:ln>
        </p:spPr>
        <p:txBody>
          <a:bodyPr vert="horz" wrap="square" lIns="91440" tIns="45720" rIns="91440" bIns="45720" anchor="ctr" anchorCtr="0" compatLnSpc="1">
            <a:normAutofit/>
          </a:bodyPr>
          <a:lstStyle/>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Guards/frequent accompaniment</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No personal ID/documentation</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Captivity/confinement </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Isolation</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Use or threat of violence against victim or loved ones</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Misinformation/false promises</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r>
              <a:rPr lang="en-US" sz="2400" kern="0" dirty="0">
                <a:solidFill>
                  <a:srgbClr val="404040"/>
                </a:solidFill>
                <a:latin typeface="Segoe UI" pitchFamily="34"/>
                <a:cs typeface="Segoe UI" pitchFamily="34"/>
              </a:rPr>
              <a:t>Language or social barriers</a:t>
            </a:r>
          </a:p>
          <a:p>
            <a:pPr marL="344171" indent="-228600">
              <a:lnSpc>
                <a:spcPct val="90000"/>
              </a:lnSpc>
              <a:spcBef>
                <a:spcPts val="1000"/>
              </a:spcBef>
              <a:spcAft>
                <a:spcPts val="600"/>
              </a:spcAft>
              <a:buSzPct val="100000"/>
              <a:buFont typeface="Arial" pitchFamily="34"/>
              <a:buChar char="•"/>
              <a:defRPr sz="1800" b="0" i="0" u="none" strike="noStrike" kern="0" cap="none" spc="0" baseline="0">
                <a:solidFill>
                  <a:srgbClr val="000000"/>
                </a:solidFill>
                <a:uFillTx/>
              </a:defRPr>
            </a:pPr>
            <a:endParaRPr lang="en-US" sz="2400" kern="0" dirty="0">
              <a:solidFill>
                <a:srgbClr val="404040"/>
              </a:solidFill>
              <a:latin typeface="Segoe UI" pitchFamily="34"/>
              <a:cs typeface="Segoe UI" pitchFamily="34"/>
            </a:endParaRPr>
          </a:p>
        </p:txBody>
      </p:sp>
      <p:sp>
        <p:nvSpPr>
          <p:cNvPr id="8" name="Title 2">
            <a:extLst>
              <a:ext uri="{FF2B5EF4-FFF2-40B4-BE49-F238E27FC236}">
                <a16:creationId xmlns:a16="http://schemas.microsoft.com/office/drawing/2014/main" id="{2D992395-E4E0-4DDE-81C1-8EA80938F009}"/>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Why victims don’t report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6168A39-26F3-4A35-BEED-1E6BAA10ACFD}"/>
              </a:ext>
            </a:extLst>
          </p:cNvPr>
          <p:cNvSpPr>
            <a:spLocks noGrp="1"/>
          </p:cNvSpPr>
          <p:nvPr>
            <p:ph type="title"/>
          </p:nvPr>
        </p:nvSpPr>
        <p:spPr>
          <a:xfrm>
            <a:off x="660400" y="17145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400" dirty="0">
                <a:solidFill>
                  <a:srgbClr val="FFFFFF"/>
                </a:solidFill>
                <a:latin typeface="Segoe UI" panose="020B0502040204020203" pitchFamily="34" charset="0"/>
                <a:cs typeface="Segoe UI" panose="020B0502040204020203" pitchFamily="34" charset="0"/>
              </a:rPr>
              <a:t>Indicators and red flags</a:t>
            </a:r>
          </a:p>
        </p:txBody>
      </p:sp>
      <p:graphicFrame>
        <p:nvGraphicFramePr>
          <p:cNvPr id="4" name="Content Placeholder 1">
            <a:extLst>
              <a:ext uri="{FF2B5EF4-FFF2-40B4-BE49-F238E27FC236}">
                <a16:creationId xmlns:a16="http://schemas.microsoft.com/office/drawing/2014/main" id="{F24674AC-D1F2-4AA3-B8ED-0F78E3E43FCC}"/>
              </a:ext>
            </a:extLst>
          </p:cNvPr>
          <p:cNvGraphicFramePr>
            <a:graphicFrameLocks/>
          </p:cNvGraphicFramePr>
          <p:nvPr>
            <p:extLst>
              <p:ext uri="{D42A27DB-BD31-4B8C-83A1-F6EECF244321}">
                <p14:modId xmlns:p14="http://schemas.microsoft.com/office/powerpoint/2010/main" val="3945413963"/>
              </p:ext>
            </p:extLst>
          </p:nvPr>
        </p:nvGraphicFramePr>
        <p:xfrm>
          <a:off x="3873500" y="355600"/>
          <a:ext cx="7977499" cy="6146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5D0485B5-CDC1-4999-8E75-BE5D42D2FDFB}"/>
              </a:ext>
            </a:extLst>
          </p:cNvPr>
          <p:cNvSpPr>
            <a:spLocks noGrp="1"/>
          </p:cNvSpPr>
          <p:nvPr>
            <p:ph type="sldNum" sz="quarter" idx="8"/>
          </p:nvPr>
        </p:nvSpPr>
        <p:spPr/>
        <p:txBody>
          <a:bodyPr/>
          <a:lstStyle/>
          <a:p>
            <a:pPr lvl="0"/>
            <a:fld id="{FA88E205-FD09-460A-8860-3AB65C62B785}" type="slidenum">
              <a:rPr lang="en-US" smtClean="0"/>
              <a:t>29</a:t>
            </a:fld>
            <a:endParaRPr lang="en-US" dirty="0"/>
          </a:p>
        </p:txBody>
      </p:sp>
    </p:spTree>
    <p:extLst>
      <p:ext uri="{BB962C8B-B14F-4D97-AF65-F5344CB8AC3E}">
        <p14:creationId xmlns:p14="http://schemas.microsoft.com/office/powerpoint/2010/main" val="3925297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8D0D377-A5EF-41AD-BACF-A532994D1EB9}"/>
              </a:ext>
            </a:extLst>
          </p:cNvPr>
          <p:cNvSpPr txBox="1">
            <a:spLocks noGrp="1"/>
          </p:cNvSpPr>
          <p:nvPr>
            <p:ph type="sldNum" sz="quarter" idx="8"/>
          </p:nvPr>
        </p:nvSpPr>
        <p:spPr>
          <a:xfrm>
            <a:off x="8610603" y="6356351"/>
            <a:ext cx="2743200" cy="365129"/>
          </a:xfrm>
        </p:spPr>
        <p:txBody>
          <a:bodyPr/>
          <a:lstStyle/>
          <a:p>
            <a:pPr lvl="0"/>
            <a:fld id="{BC343ABF-13D2-4909-9D4C-5D22BA96A240}" type="slidenum">
              <a:rPr/>
              <a:t>3</a:t>
            </a:fld>
            <a:endParaRPr lang="en-US" dirty="0"/>
          </a:p>
        </p:txBody>
      </p:sp>
      <p:sp>
        <p:nvSpPr>
          <p:cNvPr id="7" name="Title 3">
            <a:extLst>
              <a:ext uri="{FF2B5EF4-FFF2-40B4-BE49-F238E27FC236}">
                <a16:creationId xmlns:a16="http://schemas.microsoft.com/office/drawing/2014/main" id="{6B69E587-07F9-418F-86BB-61F3C372633F}"/>
              </a:ext>
            </a:extLst>
          </p:cNvPr>
          <p:cNvSpPr txBox="1">
            <a:spLocks/>
          </p:cNvSpPr>
          <p:nvPr/>
        </p:nvSpPr>
        <p:spPr>
          <a:xfrm>
            <a:off x="1606550" y="2137023"/>
            <a:ext cx="8978900" cy="2583954"/>
          </a:xfrm>
          <a:prstGeom prst="rect">
            <a:avLst/>
          </a:prstGeom>
          <a:noFill/>
          <a:ln>
            <a:noFill/>
          </a:ln>
        </p:spPr>
        <p:txBody>
          <a:bodyPr vert="horz" wrap="square" lIns="91440" tIns="45720" rIns="91440" bIns="45720" anchor="ctr" anchorCtr="1" compatLnSpc="1">
            <a:no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lnSpc>
                <a:spcPct val="120000"/>
              </a:lnSpc>
            </a:pPr>
            <a:r>
              <a:rPr lang="en-US" dirty="0">
                <a:solidFill>
                  <a:schemeClr val="tx1">
                    <a:lumMod val="85000"/>
                    <a:lumOff val="15000"/>
                  </a:schemeClr>
                </a:solidFill>
                <a:latin typeface="Segoe UI" panose="020B0502040204020203" pitchFamily="34" charset="0"/>
                <a:cs typeface="Segoe UI" panose="020B0502040204020203" pitchFamily="34" charset="0"/>
              </a:rPr>
              <a:t>What are you currently seeing or hearing about human trafficking in your community?</a:t>
            </a:r>
          </a:p>
        </p:txBody>
      </p:sp>
    </p:spTree>
    <p:extLst>
      <p:ext uri="{BB962C8B-B14F-4D97-AF65-F5344CB8AC3E}">
        <p14:creationId xmlns:p14="http://schemas.microsoft.com/office/powerpoint/2010/main" val="3333763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80">
    <p:bg>
      <p:bgPr>
        <a:solidFill>
          <a:srgbClr val="FFFFFF"/>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F765C06-50C0-4F66-A4BF-15601A0BA48B}"/>
              </a:ext>
            </a:extLst>
          </p:cNvPr>
          <p:cNvSpPr txBox="1">
            <a:spLocks noGrp="1"/>
          </p:cNvSpPr>
          <p:nvPr>
            <p:ph type="title"/>
          </p:nvPr>
        </p:nvSpPr>
        <p:spPr>
          <a:xfrm>
            <a:off x="1028700" y="1967267"/>
            <a:ext cx="2628899" cy="2547253"/>
          </a:xfrm>
        </p:spPr>
        <p:txBody>
          <a:bodyPr anchorCtr="1"/>
          <a:lstStyle/>
          <a:p>
            <a:pPr lvl="0" algn="ctr"/>
            <a:r>
              <a:rPr lang="en-US" sz="3600" dirty="0">
                <a:latin typeface="Calibri Light"/>
              </a:rPr>
              <a:t>Handout: Indicators</a:t>
            </a:r>
          </a:p>
        </p:txBody>
      </p:sp>
      <p:pic>
        <p:nvPicPr>
          <p:cNvPr id="4" name="Picture 4">
            <a:extLst>
              <a:ext uri="{FF2B5EF4-FFF2-40B4-BE49-F238E27FC236}">
                <a16:creationId xmlns:a16="http://schemas.microsoft.com/office/drawing/2014/main" id="{7AA099A6-590F-4A72-BBCA-D7D28E1645DB}"/>
              </a:ext>
            </a:extLst>
          </p:cNvPr>
          <p:cNvPicPr>
            <a:picLocks noChangeAspect="1"/>
          </p:cNvPicPr>
          <p:nvPr/>
        </p:nvPicPr>
        <p:blipFill rotWithShape="1">
          <a:blip r:embed="rId3"/>
          <a:srcRect b="20524"/>
          <a:stretch/>
        </p:blipFill>
        <p:spPr>
          <a:xfrm>
            <a:off x="1600115" y="1678444"/>
            <a:ext cx="8991769" cy="4129446"/>
          </a:xfrm>
          <a:prstGeom prst="rect">
            <a:avLst/>
          </a:prstGeom>
          <a:noFill/>
          <a:ln w="12700" cap="flat">
            <a:solidFill>
              <a:schemeClr val="bg2">
                <a:lumMod val="50000"/>
              </a:schemeClr>
            </a:solidFill>
          </a:ln>
        </p:spPr>
      </p:pic>
      <p:sp>
        <p:nvSpPr>
          <p:cNvPr id="5" name="Slide Number Placeholder 2">
            <a:extLst>
              <a:ext uri="{FF2B5EF4-FFF2-40B4-BE49-F238E27FC236}">
                <a16:creationId xmlns:a16="http://schemas.microsoft.com/office/drawing/2014/main" id="{3AA8210C-8B92-40D4-AA0B-8246C4CD9606}"/>
              </a:ext>
            </a:extLst>
          </p:cNvPr>
          <p:cNvSpPr txBox="1">
            <a:spLocks noGrp="1"/>
          </p:cNvSpPr>
          <p:nvPr>
            <p:ph type="sldNum" sz="quarter" idx="8"/>
          </p:nvPr>
        </p:nvSpPr>
        <p:spPr>
          <a:xfrm>
            <a:off x="11034183" y="6356351"/>
            <a:ext cx="514350" cy="365129"/>
          </a:xfrm>
        </p:spPr>
        <p:txBody>
          <a:bodyPr>
            <a:normAutofit/>
          </a:bodyPr>
          <a:lstStyle/>
          <a:p>
            <a:pPr lvl="0">
              <a:spcAft>
                <a:spcPts val="600"/>
              </a:spcAft>
            </a:pPr>
            <a:fld id="{33A3E413-0596-4574-A2BC-529E533F0698}" type="slidenum">
              <a:rPr/>
              <a:t>30</a:t>
            </a:fld>
            <a:endParaRPr lang="en-US" dirty="0">
              <a:solidFill>
                <a:srgbClr val="000000"/>
              </a:solidFill>
              <a:latin typeface="Calibri"/>
            </a:endParaRPr>
          </a:p>
        </p:txBody>
      </p:sp>
      <p:sp>
        <p:nvSpPr>
          <p:cNvPr id="7" name="Title 2">
            <a:extLst>
              <a:ext uri="{FF2B5EF4-FFF2-40B4-BE49-F238E27FC236}">
                <a16:creationId xmlns:a16="http://schemas.microsoft.com/office/drawing/2014/main" id="{B6119AFE-438A-4870-93C8-F6468089AC35}"/>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Handout: Indicators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0710F1-AEA3-4548-94C2-0F45F2C025FA}"/>
              </a:ext>
            </a:extLst>
          </p:cNvPr>
          <p:cNvSpPr txBox="1">
            <a:spLocks noGrp="1"/>
          </p:cNvSpPr>
          <p:nvPr>
            <p:ph type="sldNum" sz="quarter" idx="8"/>
          </p:nvPr>
        </p:nvSpPr>
        <p:spPr/>
        <p:txBody>
          <a:bodyPr/>
          <a:lstStyle/>
          <a:p>
            <a:pPr lvl="0"/>
            <a:fld id="{85B45E30-236C-40FE-9908-1628087BCA7F}" type="slidenum">
              <a:rPr/>
              <a:t>31</a:t>
            </a:fld>
            <a:endParaRPr lang="en-US" dirty="0"/>
          </a:p>
        </p:txBody>
      </p:sp>
      <p:sp>
        <p:nvSpPr>
          <p:cNvPr id="3" name="Title 2">
            <a:extLst>
              <a:ext uri="{FF2B5EF4-FFF2-40B4-BE49-F238E27FC236}">
                <a16:creationId xmlns:a16="http://schemas.microsoft.com/office/drawing/2014/main" id="{63962162-1281-4F41-AF95-815A99A4F77B}"/>
              </a:ext>
            </a:extLst>
          </p:cNvPr>
          <p:cNvSpPr txBox="1">
            <a:spLocks noGrp="1"/>
          </p:cNvSpPr>
          <p:nvPr>
            <p:ph type="title"/>
          </p:nvPr>
        </p:nvSpPr>
        <p:spPr>
          <a:xfrm>
            <a:off x="838203" y="1869710"/>
            <a:ext cx="10515600" cy="1325559"/>
          </a:xfrm>
        </p:spPr>
        <p:txBody>
          <a:bodyPr/>
          <a:lstStyle/>
          <a:p>
            <a:pPr lvl="0"/>
            <a:r>
              <a:rPr lang="en-US" sz="5400" dirty="0"/>
              <a:t>What do we know about Maine?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54FCF-713E-424B-93A9-F77B9174A1D1}"/>
              </a:ext>
            </a:extLst>
          </p:cNvPr>
          <p:cNvSpPr>
            <a:spLocks noGrp="1"/>
          </p:cNvSpPr>
          <p:nvPr>
            <p:ph type="title"/>
          </p:nvPr>
        </p:nvSpPr>
        <p:spPr/>
        <p:txBody>
          <a:bodyPr/>
          <a:lstStyle/>
          <a:p>
            <a:r>
              <a:rPr lang="en-US" dirty="0"/>
              <a:t>Trafficking laws in Maine</a:t>
            </a:r>
          </a:p>
        </p:txBody>
      </p:sp>
      <p:graphicFrame>
        <p:nvGraphicFramePr>
          <p:cNvPr id="7" name="Diagram 6">
            <a:extLst>
              <a:ext uri="{FF2B5EF4-FFF2-40B4-BE49-F238E27FC236}">
                <a16:creationId xmlns:a16="http://schemas.microsoft.com/office/drawing/2014/main" id="{6B944693-2DFA-416D-8F69-43E67CD79080}"/>
              </a:ext>
            </a:extLst>
          </p:cNvPr>
          <p:cNvGraphicFramePr/>
          <p:nvPr>
            <p:extLst>
              <p:ext uri="{D42A27DB-BD31-4B8C-83A1-F6EECF244321}">
                <p14:modId xmlns:p14="http://schemas.microsoft.com/office/powerpoint/2010/main" val="4281942225"/>
              </p:ext>
            </p:extLst>
          </p:nvPr>
        </p:nvGraphicFramePr>
        <p:xfrm>
          <a:off x="838197" y="1678444"/>
          <a:ext cx="10515600" cy="430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372BC34-B29E-4BFA-9F5B-A8BDA41CB283}"/>
              </a:ext>
            </a:extLst>
          </p:cNvPr>
          <p:cNvSpPr>
            <a:spLocks noGrp="1"/>
          </p:cNvSpPr>
          <p:nvPr>
            <p:ph type="sldNum" sz="quarter" idx="8"/>
          </p:nvPr>
        </p:nvSpPr>
        <p:spPr/>
        <p:txBody>
          <a:bodyPr/>
          <a:lstStyle/>
          <a:p>
            <a:pPr lvl="0"/>
            <a:fld id="{6E4D9A7D-EB4F-44C3-8DEB-B83CC6D6A65A}" type="slidenum">
              <a:rPr lang="en-US" smtClean="0"/>
              <a:t>32</a:t>
            </a:fld>
            <a:endParaRPr lang="en-US" dirty="0"/>
          </a:p>
        </p:txBody>
      </p:sp>
    </p:spTree>
    <p:extLst>
      <p:ext uri="{BB962C8B-B14F-4D97-AF65-F5344CB8AC3E}">
        <p14:creationId xmlns:p14="http://schemas.microsoft.com/office/powerpoint/2010/main" val="3843400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DDD020-F06B-4DC2-BFA3-95A344C5430A}"/>
              </a:ext>
            </a:extLst>
          </p:cNvPr>
          <p:cNvSpPr>
            <a:spLocks noGrp="1"/>
          </p:cNvSpPr>
          <p:nvPr>
            <p:ph type="title"/>
          </p:nvPr>
        </p:nvSpPr>
        <p:spPr/>
        <p:txBody>
          <a:bodyPr/>
          <a:lstStyle/>
          <a:p>
            <a:r>
              <a:rPr lang="en-US" dirty="0"/>
              <a:t>What do we see in Maine?</a:t>
            </a:r>
          </a:p>
        </p:txBody>
      </p:sp>
      <p:graphicFrame>
        <p:nvGraphicFramePr>
          <p:cNvPr id="22" name="Table 21">
            <a:extLst>
              <a:ext uri="{FF2B5EF4-FFF2-40B4-BE49-F238E27FC236}">
                <a16:creationId xmlns:a16="http://schemas.microsoft.com/office/drawing/2014/main" id="{1F1039D3-6747-4077-B240-ECD153DA24C4}"/>
              </a:ext>
            </a:extLst>
          </p:cNvPr>
          <p:cNvGraphicFramePr>
            <a:graphicFrameLocks noGrp="1"/>
          </p:cNvGraphicFramePr>
          <p:nvPr>
            <p:extLst>
              <p:ext uri="{D42A27DB-BD31-4B8C-83A1-F6EECF244321}">
                <p14:modId xmlns:p14="http://schemas.microsoft.com/office/powerpoint/2010/main" val="3063700666"/>
              </p:ext>
            </p:extLst>
          </p:nvPr>
        </p:nvGraphicFramePr>
        <p:xfrm>
          <a:off x="2329961" y="1929284"/>
          <a:ext cx="7532077" cy="3815909"/>
        </p:xfrm>
        <a:graphic>
          <a:graphicData uri="http://schemas.openxmlformats.org/drawingml/2006/table">
            <a:tbl>
              <a:tblPr firstRow="1" bandRow="1">
                <a:tableStyleId>{22838BEF-8BB2-4498-84A7-C5851F593DF1}</a:tableStyleId>
              </a:tblPr>
              <a:tblGrid>
                <a:gridCol w="7532077">
                  <a:extLst>
                    <a:ext uri="{9D8B030D-6E8A-4147-A177-3AD203B41FA5}">
                      <a16:colId xmlns:a16="http://schemas.microsoft.com/office/drawing/2014/main" val="3379836553"/>
                    </a:ext>
                  </a:extLst>
                </a:gridCol>
              </a:tblGrid>
              <a:tr h="635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latin typeface="Segoe UI" panose="020B0502040204020203" pitchFamily="34" charset="0"/>
                          <a:cs typeface="Segoe UI" panose="020B0502040204020203" pitchFamily="34" charset="0"/>
                        </a:rPr>
                        <a:t>HT is reported in every county</a:t>
                      </a:r>
                      <a:endParaRPr lang="en-US" sz="2400" b="0" i="0" u="none" strike="noStrike" kern="1200" cap="none" spc="0" baseline="0" dirty="0">
                        <a:solidFill>
                          <a:schemeClr val="tx1"/>
                        </a:solidFill>
                        <a:uFillTx/>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5045407"/>
                  </a:ext>
                </a:extLst>
              </a:tr>
              <a:tr h="635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Segoe UI" panose="020B0502040204020203" pitchFamily="34" charset="0"/>
                          <a:cs typeface="Segoe UI" panose="020B0502040204020203" pitchFamily="34" charset="0"/>
                        </a:rPr>
                        <a:t>200+/- PSATS clients</a:t>
                      </a:r>
                      <a:endParaRPr lang="en-US" sz="1100" b="0" dirty="0">
                        <a:solidFill>
                          <a:schemeClr val="tx1"/>
                        </a:solidFill>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2192606"/>
                  </a:ext>
                </a:extLst>
              </a:tr>
              <a:tr h="635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Segoe UI" panose="020B0502040204020203" pitchFamily="34" charset="0"/>
                          <a:cs typeface="Segoe UI" panose="020B0502040204020203" pitchFamily="34" charset="0"/>
                        </a:rPr>
                        <a:t>400+/- sex trafficking victims per year</a:t>
                      </a:r>
                      <a:endParaRPr lang="en-US" sz="2400" b="0" dirty="0">
                        <a:solidFill>
                          <a:schemeClr val="tx1"/>
                        </a:solidFill>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2703106"/>
                  </a:ext>
                </a:extLst>
              </a:tr>
              <a:tr h="635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latin typeface="Segoe UI" panose="020B0502040204020203" pitchFamily="34" charset="0"/>
                          <a:cs typeface="Segoe UI" panose="020B0502040204020203" pitchFamily="34" charset="0"/>
                        </a:rPr>
                        <a:t>200-300 DV/SA </a:t>
                      </a:r>
                      <a:r>
                        <a:rPr lang="en-US" sz="2400" dirty="0">
                          <a:latin typeface="Segoe UI" panose="020B0502040204020203" pitchFamily="34" charset="0"/>
                          <a:cs typeface="Segoe UI" panose="020B0502040204020203" pitchFamily="34" charset="0"/>
                        </a:rPr>
                        <a:t>c</a:t>
                      </a:r>
                      <a:r>
                        <a:rPr lang="en-US" sz="2400" u="none" strike="noStrike" kern="1200" cap="none" spc="0" baseline="0" dirty="0">
                          <a:uFillTx/>
                          <a:latin typeface="Segoe UI" panose="020B0502040204020203" pitchFamily="34" charset="0"/>
                          <a:cs typeface="Segoe UI" panose="020B0502040204020203" pitchFamily="34" charset="0"/>
                        </a:rPr>
                        <a:t>lients in 2018</a:t>
                      </a:r>
                      <a:endParaRPr lang="en-US" sz="1100" b="0" i="0" u="none" strike="noStrike" kern="1200" cap="none" spc="0" baseline="0" dirty="0">
                        <a:solidFill>
                          <a:schemeClr val="tx1"/>
                        </a:solidFill>
                        <a:uFillTx/>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2730813"/>
                  </a:ext>
                </a:extLst>
              </a:tr>
              <a:tr h="1271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latin typeface="Segoe UI" panose="020B0502040204020203" pitchFamily="34" charset="0"/>
                          <a:cs typeface="Segoe UI" panose="020B0502040204020203" pitchFamily="34" charset="0"/>
                        </a:rPr>
                        <a:t>40% of law enforcement have seen HT in 2018</a:t>
                      </a:r>
                      <a:endParaRPr lang="en-US" sz="2400" b="0" i="0" u="none" strike="noStrike" kern="1200" cap="none" spc="0" baseline="0" dirty="0">
                        <a:solidFill>
                          <a:schemeClr val="tx1"/>
                        </a:solidFill>
                        <a:uFillTx/>
                        <a:latin typeface="Segoe UI" panose="020B0502040204020203" pitchFamily="34" charset="0"/>
                        <a:ea typeface="Segoe UI" pitchFamily="34"/>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baseline="0" dirty="0">
                        <a:solidFill>
                          <a:schemeClr val="tx1"/>
                        </a:solidFill>
                        <a:uFillTx/>
                        <a:latin typeface="Segoe UI" panose="020B0502040204020203" pitchFamily="34" charset="0"/>
                        <a:ea typeface="Segoe UI" pitchFamily="34"/>
                        <a:cs typeface="Segoe UI"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5544876"/>
                  </a:ext>
                </a:extLst>
              </a:tr>
            </a:tbl>
          </a:graphicData>
        </a:graphic>
      </p:graphicFrame>
      <p:sp>
        <p:nvSpPr>
          <p:cNvPr id="4" name="Slide Number Placeholder 3">
            <a:extLst>
              <a:ext uri="{FF2B5EF4-FFF2-40B4-BE49-F238E27FC236}">
                <a16:creationId xmlns:a16="http://schemas.microsoft.com/office/drawing/2014/main" id="{F807FA21-44FD-4E50-AE49-50325C83FEB8}"/>
              </a:ext>
            </a:extLst>
          </p:cNvPr>
          <p:cNvSpPr>
            <a:spLocks noGrp="1"/>
          </p:cNvSpPr>
          <p:nvPr>
            <p:ph type="sldNum" sz="quarter" idx="8"/>
          </p:nvPr>
        </p:nvSpPr>
        <p:spPr/>
        <p:txBody>
          <a:bodyPr/>
          <a:lstStyle/>
          <a:p>
            <a:pPr lvl="0"/>
            <a:fld id="{6E4D9A7D-EB4F-44C3-8DEB-B83CC6D6A65A}" type="slidenum">
              <a:rPr lang="en-US" smtClean="0"/>
              <a:t>33</a:t>
            </a:fld>
            <a:endParaRPr lang="en-US" dirty="0"/>
          </a:p>
        </p:txBody>
      </p:sp>
    </p:spTree>
    <p:extLst>
      <p:ext uri="{BB962C8B-B14F-4D97-AF65-F5344CB8AC3E}">
        <p14:creationId xmlns:p14="http://schemas.microsoft.com/office/powerpoint/2010/main" val="3676025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8D6C1E-7D20-4A73-99D0-4FBEBC0354CB}"/>
              </a:ext>
            </a:extLst>
          </p:cNvPr>
          <p:cNvSpPr>
            <a:spLocks noGrp="1"/>
          </p:cNvSpPr>
          <p:nvPr>
            <p:ph idx="1"/>
          </p:nvPr>
        </p:nvSpPr>
        <p:spPr/>
        <p:txBody>
          <a:bodyPr>
            <a:normAutofit/>
          </a:bodyPr>
          <a:lstStyle/>
          <a:p>
            <a:pPr marL="344171" indent="-228600">
              <a:lnSpc>
                <a:spcPct val="90000"/>
              </a:lnSpc>
              <a:defRPr sz="1800" b="0" i="0" u="none" strike="noStrike" kern="0" cap="none" spc="0" baseline="0">
                <a:solidFill>
                  <a:srgbClr val="000000"/>
                </a:solidFill>
                <a:uFillTx/>
              </a:defRPr>
            </a:pPr>
            <a:r>
              <a:rPr lang="en-US" sz="2400" kern="0" dirty="0"/>
              <a:t>80% trafficked for commercial sex work</a:t>
            </a:r>
          </a:p>
          <a:p>
            <a:pPr marL="344171" indent="-228600">
              <a:lnSpc>
                <a:spcPct val="90000"/>
              </a:lnSpc>
              <a:defRPr sz="1800" b="0" i="0" u="none" strike="noStrike" kern="0" cap="none" spc="0" baseline="0">
                <a:solidFill>
                  <a:srgbClr val="000000"/>
                </a:solidFill>
                <a:uFillTx/>
              </a:defRPr>
            </a:pPr>
            <a:r>
              <a:rPr lang="en-US" sz="2400" kern="0" dirty="0"/>
              <a:t>10% trafficked for another form of labor</a:t>
            </a:r>
          </a:p>
          <a:p>
            <a:pPr marL="344171" indent="-228600">
              <a:lnSpc>
                <a:spcPct val="90000"/>
              </a:lnSpc>
              <a:defRPr sz="1800" b="0" i="0" u="none" strike="noStrike" kern="0" cap="none" spc="0" baseline="0">
                <a:solidFill>
                  <a:srgbClr val="000000"/>
                </a:solidFill>
                <a:uFillTx/>
              </a:defRPr>
            </a:pPr>
            <a:r>
              <a:rPr lang="en-US" sz="2400" kern="0" dirty="0"/>
              <a:t>10% both sex and labor </a:t>
            </a:r>
          </a:p>
          <a:p>
            <a:pPr marL="344171" indent="-228600">
              <a:lnSpc>
                <a:spcPct val="90000"/>
              </a:lnSpc>
              <a:defRPr sz="1800" b="0" i="0" u="none" strike="noStrike" kern="0" cap="none" spc="0" baseline="0">
                <a:solidFill>
                  <a:srgbClr val="000000"/>
                </a:solidFill>
                <a:uFillTx/>
              </a:defRPr>
            </a:pPr>
            <a:r>
              <a:rPr lang="en-US" sz="2400" kern="0" dirty="0"/>
              <a:t>60% over the age of 25</a:t>
            </a:r>
          </a:p>
          <a:p>
            <a:pPr marL="344171" indent="-228600">
              <a:lnSpc>
                <a:spcPct val="90000"/>
              </a:lnSpc>
              <a:defRPr sz="1800" b="0" i="0" u="none" strike="noStrike" kern="0" cap="none" spc="0" baseline="0">
                <a:solidFill>
                  <a:srgbClr val="000000"/>
                </a:solidFill>
                <a:uFillTx/>
              </a:defRPr>
            </a:pPr>
            <a:r>
              <a:rPr lang="en-US" sz="2400" kern="0" dirty="0"/>
              <a:t>Over 88.7% percent did not have stable housing at intake</a:t>
            </a:r>
          </a:p>
          <a:p>
            <a:pPr marL="344171" indent="-228600">
              <a:lnSpc>
                <a:spcPct val="90000"/>
              </a:lnSpc>
              <a:defRPr sz="1800" b="0" i="0" u="none" strike="noStrike" kern="0" cap="none" spc="0" baseline="0">
                <a:solidFill>
                  <a:srgbClr val="000000"/>
                </a:solidFill>
                <a:uFillTx/>
              </a:defRPr>
            </a:pPr>
            <a:r>
              <a:rPr lang="en-US" sz="2400" kern="0" dirty="0"/>
              <a:t>52% of Preble Street Anti-Trafficking Services clients use or have a history of opiate use (this does not include other clients with other forms of substance use or dependency needs)</a:t>
            </a:r>
            <a:endParaRPr lang="en-US" sz="2400" dirty="0"/>
          </a:p>
        </p:txBody>
      </p:sp>
      <p:sp>
        <p:nvSpPr>
          <p:cNvPr id="4" name="Title 6">
            <a:extLst>
              <a:ext uri="{FF2B5EF4-FFF2-40B4-BE49-F238E27FC236}">
                <a16:creationId xmlns:a16="http://schemas.microsoft.com/office/drawing/2014/main" id="{5A855BBE-48F1-4763-B28A-E52CDBDDC8A2}"/>
              </a:ext>
            </a:extLst>
          </p:cNvPr>
          <p:cNvSpPr>
            <a:spLocks noGrp="1"/>
          </p:cNvSpPr>
          <p:nvPr>
            <p:ph type="title"/>
          </p:nvPr>
        </p:nvSpPr>
        <p:spPr>
          <a:xfrm>
            <a:off x="838203" y="352885"/>
            <a:ext cx="10515600" cy="1325559"/>
          </a:xfrm>
        </p:spPr>
        <p:txBody>
          <a:bodyPr/>
          <a:lstStyle/>
          <a:p>
            <a:r>
              <a:rPr lang="en-US" dirty="0">
                <a:solidFill>
                  <a:schemeClr val="bg1"/>
                </a:solidFill>
              </a:rPr>
              <a:t>184 Preble Street Clients</a:t>
            </a:r>
          </a:p>
        </p:txBody>
      </p:sp>
      <p:sp>
        <p:nvSpPr>
          <p:cNvPr id="5" name="Slide Number Placeholder 4">
            <a:extLst>
              <a:ext uri="{FF2B5EF4-FFF2-40B4-BE49-F238E27FC236}">
                <a16:creationId xmlns:a16="http://schemas.microsoft.com/office/drawing/2014/main" id="{885D2584-276B-46E4-B88F-596380DEC66B}"/>
              </a:ext>
            </a:extLst>
          </p:cNvPr>
          <p:cNvSpPr>
            <a:spLocks noGrp="1"/>
          </p:cNvSpPr>
          <p:nvPr>
            <p:ph type="sldNum" sz="quarter" idx="8"/>
          </p:nvPr>
        </p:nvSpPr>
        <p:spPr/>
        <p:txBody>
          <a:bodyPr/>
          <a:lstStyle/>
          <a:p>
            <a:pPr lvl="0"/>
            <a:fld id="{6E4D9A7D-EB4F-44C3-8DEB-B83CC6D6A65A}" type="slidenum">
              <a:rPr lang="en-US" smtClean="0"/>
              <a:t>34</a:t>
            </a:fld>
            <a:endParaRPr lang="en-US" dirty="0"/>
          </a:p>
        </p:txBody>
      </p:sp>
    </p:spTree>
    <p:extLst>
      <p:ext uri="{BB962C8B-B14F-4D97-AF65-F5344CB8AC3E}">
        <p14:creationId xmlns:p14="http://schemas.microsoft.com/office/powerpoint/2010/main" val="1321588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8E36-CCF9-41DB-8471-87F62CCCA2DF}"/>
              </a:ext>
            </a:extLst>
          </p:cNvPr>
          <p:cNvSpPr txBox="1">
            <a:spLocks noGrp="1"/>
          </p:cNvSpPr>
          <p:nvPr>
            <p:ph type="title"/>
          </p:nvPr>
        </p:nvSpPr>
        <p:spPr/>
        <p:txBody>
          <a:bodyPr/>
          <a:lstStyle/>
          <a:p>
            <a:pPr lvl="0"/>
            <a:r>
              <a:rPr lang="en-US" dirty="0"/>
              <a:t>PSATS: Referral indicators</a:t>
            </a:r>
          </a:p>
        </p:txBody>
      </p:sp>
      <p:sp>
        <p:nvSpPr>
          <p:cNvPr id="3" name="Slide Number Placeholder 6">
            <a:extLst>
              <a:ext uri="{FF2B5EF4-FFF2-40B4-BE49-F238E27FC236}">
                <a16:creationId xmlns:a16="http://schemas.microsoft.com/office/drawing/2014/main" id="{B92FC9F2-262E-4ACF-A9D4-9C009E1FC53C}"/>
              </a:ext>
            </a:extLst>
          </p:cNvPr>
          <p:cNvSpPr txBox="1">
            <a:spLocks noGrp="1"/>
          </p:cNvSpPr>
          <p:nvPr>
            <p:ph type="sldNum" sz="quarter" idx="8"/>
          </p:nvPr>
        </p:nvSpPr>
        <p:spPr/>
        <p:txBody>
          <a:bodyPr/>
          <a:lstStyle/>
          <a:p>
            <a:pPr lvl="0"/>
            <a:fld id="{23EC0C0E-8267-454D-9083-D27F14891DB3}" type="slidenum">
              <a:rPr/>
              <a:t>35</a:t>
            </a:fld>
            <a:endParaRPr lang="en-US" dirty="0"/>
          </a:p>
        </p:txBody>
      </p:sp>
      <p:graphicFrame>
        <p:nvGraphicFramePr>
          <p:cNvPr id="4" name="Chart 5">
            <a:extLst>
              <a:ext uri="{FF2B5EF4-FFF2-40B4-BE49-F238E27FC236}">
                <a16:creationId xmlns:a16="http://schemas.microsoft.com/office/drawing/2014/main" id="{94E4FBF1-0A97-43C0-B461-8797AA7BC7DD}"/>
              </a:ext>
            </a:extLst>
          </p:cNvPr>
          <p:cNvGraphicFramePr/>
          <p:nvPr>
            <p:extLst>
              <p:ext uri="{D42A27DB-BD31-4B8C-83A1-F6EECF244321}">
                <p14:modId xmlns:p14="http://schemas.microsoft.com/office/powerpoint/2010/main" val="758790908"/>
              </p:ext>
            </p:extLst>
          </p:nvPr>
        </p:nvGraphicFramePr>
        <p:xfrm>
          <a:off x="838203" y="1308067"/>
          <a:ext cx="10874831" cy="54186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Shape 128">
            <a:extLst>
              <a:ext uri="{FF2B5EF4-FFF2-40B4-BE49-F238E27FC236}">
                <a16:creationId xmlns:a16="http://schemas.microsoft.com/office/drawing/2014/main" id="{83097B8C-5FDE-4A39-B348-54D80DC378BF}"/>
              </a:ext>
            </a:extLst>
          </p:cNvPr>
          <p:cNvSpPr txBox="1">
            <a:spLocks noGrp="1"/>
          </p:cNvSpPr>
          <p:nvPr>
            <p:ph type="title"/>
          </p:nvPr>
        </p:nvSpPr>
        <p:spPr>
          <a:xfrm>
            <a:off x="838203" y="1176339"/>
            <a:ext cx="10515600" cy="2852735"/>
          </a:xfrm>
        </p:spPr>
        <p:txBody>
          <a:bodyPr/>
          <a:lstStyle/>
          <a:p>
            <a:pPr lvl="0"/>
            <a:r>
              <a:rPr lang="en-US" sz="5400" dirty="0"/>
              <a:t>Working with survivors</a:t>
            </a:r>
            <a:br>
              <a:rPr lang="en-US" sz="5400" dirty="0"/>
            </a:br>
            <a:r>
              <a:rPr lang="en-US" sz="5400" dirty="0"/>
              <a:t>of human trafficking</a:t>
            </a:r>
          </a:p>
        </p:txBody>
      </p:sp>
      <p:sp>
        <p:nvSpPr>
          <p:cNvPr id="3" name="Slide Number Placeholder 4">
            <a:extLst>
              <a:ext uri="{FF2B5EF4-FFF2-40B4-BE49-F238E27FC236}">
                <a16:creationId xmlns:a16="http://schemas.microsoft.com/office/drawing/2014/main" id="{C94CB0B5-4FA9-4C5A-AC4E-EBEF526FA992}"/>
              </a:ext>
            </a:extLst>
          </p:cNvPr>
          <p:cNvSpPr txBox="1">
            <a:spLocks noGrp="1"/>
          </p:cNvSpPr>
          <p:nvPr>
            <p:ph type="sldNum" sz="quarter" idx="8"/>
          </p:nvPr>
        </p:nvSpPr>
        <p:spPr/>
        <p:txBody>
          <a:bodyPr/>
          <a:lstStyle/>
          <a:p>
            <a:pPr lvl="0"/>
            <a:fld id="{8788D10F-3E4C-442D-865B-63CB5AFD6DE0}" type="slidenum">
              <a:r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D6BA2-454A-4093-ACC8-5ADB6DAC638F}"/>
              </a:ext>
            </a:extLst>
          </p:cNvPr>
          <p:cNvSpPr txBox="1">
            <a:spLocks noGrp="1"/>
          </p:cNvSpPr>
          <p:nvPr>
            <p:ph type="title"/>
          </p:nvPr>
        </p:nvSpPr>
        <p:spPr>
          <a:xfrm>
            <a:off x="2555631" y="2333873"/>
            <a:ext cx="7080738" cy="2190254"/>
          </a:xfrm>
        </p:spPr>
        <p:txBody>
          <a:bodyPr anchorCtr="1"/>
          <a:lstStyle/>
          <a:p>
            <a:pPr lvl="0" algn="ctr"/>
            <a:r>
              <a:rPr lang="en-US" sz="5400" b="1" dirty="0">
                <a:solidFill>
                  <a:schemeClr val="tx1">
                    <a:lumMod val="85000"/>
                    <a:lumOff val="15000"/>
                  </a:schemeClr>
                </a:solidFill>
                <a:latin typeface="Segoe UI" panose="020B0502040204020203" pitchFamily="34" charset="0"/>
                <a:cs typeface="Segoe UI" panose="020B0502040204020203" pitchFamily="34" charset="0"/>
              </a:rPr>
              <a:t>Power and Control</a:t>
            </a:r>
          </a:p>
        </p:txBody>
      </p:sp>
      <p:sp>
        <p:nvSpPr>
          <p:cNvPr id="3" name="Slide Number Placeholder 2">
            <a:extLst>
              <a:ext uri="{FF2B5EF4-FFF2-40B4-BE49-F238E27FC236}">
                <a16:creationId xmlns:a16="http://schemas.microsoft.com/office/drawing/2014/main" id="{C7F236ED-27D9-48ED-91AF-19F12DF70B8C}"/>
              </a:ext>
            </a:extLst>
          </p:cNvPr>
          <p:cNvSpPr>
            <a:spLocks noGrp="1"/>
          </p:cNvSpPr>
          <p:nvPr>
            <p:ph type="sldNum" sz="quarter" idx="8"/>
          </p:nvPr>
        </p:nvSpPr>
        <p:spPr/>
        <p:txBody>
          <a:bodyPr/>
          <a:lstStyle/>
          <a:p>
            <a:pPr lvl="0"/>
            <a:fld id="{6E4D9A7D-EB4F-44C3-8DEB-B83CC6D6A65A}" type="slidenum">
              <a:rPr lang="en-US" smtClean="0"/>
              <a:t>37</a:t>
            </a:fld>
            <a:endParaRPr lang="en-US" dirty="0"/>
          </a:p>
        </p:txBody>
      </p:sp>
    </p:spTree>
    <p:extLst>
      <p:ext uri="{BB962C8B-B14F-4D97-AF65-F5344CB8AC3E}">
        <p14:creationId xmlns:p14="http://schemas.microsoft.com/office/powerpoint/2010/main" val="3131605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498E60-43B9-4BA1-A8EC-D46B3B1C652D}"/>
              </a:ext>
            </a:extLst>
          </p:cNvPr>
          <p:cNvSpPr>
            <a:spLocks noGrp="1"/>
          </p:cNvSpPr>
          <p:nvPr>
            <p:ph idx="1"/>
          </p:nvPr>
        </p:nvSpPr>
        <p:spPr>
          <a:xfrm>
            <a:off x="838203" y="2096931"/>
            <a:ext cx="10515600" cy="2937292"/>
          </a:xfrm>
        </p:spPr>
        <p:txBody>
          <a:bodyPr/>
          <a:lstStyle/>
          <a:p>
            <a:pPr marL="344170" indent="-344170"/>
            <a:r>
              <a:rPr lang="en-US" dirty="0"/>
              <a:t>How might power and control play out in the lives of Andre, Samuel, and Greta?</a:t>
            </a:r>
          </a:p>
          <a:p>
            <a:pPr marL="344170" indent="-344170"/>
            <a:r>
              <a:rPr lang="en-US" dirty="0"/>
              <a:t>How might a trafficker exert power and control over them?</a:t>
            </a:r>
          </a:p>
        </p:txBody>
      </p:sp>
      <p:sp>
        <p:nvSpPr>
          <p:cNvPr id="3" name="Title 2">
            <a:extLst>
              <a:ext uri="{FF2B5EF4-FFF2-40B4-BE49-F238E27FC236}">
                <a16:creationId xmlns:a16="http://schemas.microsoft.com/office/drawing/2014/main" id="{37C5002E-4747-487B-BBE2-03C2DCFBF883}"/>
              </a:ext>
            </a:extLst>
          </p:cNvPr>
          <p:cNvSpPr>
            <a:spLocks noGrp="1"/>
          </p:cNvSpPr>
          <p:nvPr>
            <p:ph type="title"/>
          </p:nvPr>
        </p:nvSpPr>
        <p:spPr/>
        <p:txBody>
          <a:bodyPr/>
          <a:lstStyle/>
          <a:p>
            <a:r>
              <a:rPr lang="en-US" dirty="0"/>
              <a:t>Greta, Andre, and Samuel</a:t>
            </a:r>
          </a:p>
        </p:txBody>
      </p:sp>
      <p:sp>
        <p:nvSpPr>
          <p:cNvPr id="5" name="Slide Number Placeholder 4">
            <a:extLst>
              <a:ext uri="{FF2B5EF4-FFF2-40B4-BE49-F238E27FC236}">
                <a16:creationId xmlns:a16="http://schemas.microsoft.com/office/drawing/2014/main" id="{74770282-0B9C-44DD-AFD5-BA2A3C2379CE}"/>
              </a:ext>
            </a:extLst>
          </p:cNvPr>
          <p:cNvSpPr>
            <a:spLocks noGrp="1"/>
          </p:cNvSpPr>
          <p:nvPr>
            <p:ph type="sldNum" sz="quarter" idx="8"/>
          </p:nvPr>
        </p:nvSpPr>
        <p:spPr/>
        <p:txBody>
          <a:bodyPr/>
          <a:lstStyle/>
          <a:p>
            <a:pPr lvl="0"/>
            <a:fld id="{6E4D9A7D-EB4F-44C3-8DEB-B83CC6D6A65A}" type="slidenum">
              <a:rPr lang="en-US" smtClean="0"/>
              <a:t>38</a:t>
            </a:fld>
            <a:endParaRPr lang="en-US" dirty="0"/>
          </a:p>
        </p:txBody>
      </p:sp>
    </p:spTree>
    <p:extLst>
      <p:ext uri="{BB962C8B-B14F-4D97-AF65-F5344CB8AC3E}">
        <p14:creationId xmlns:p14="http://schemas.microsoft.com/office/powerpoint/2010/main" val="4036895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E9763C-3DB9-470E-A0B2-4EE436380233}"/>
              </a:ext>
            </a:extLst>
          </p:cNvPr>
          <p:cNvSpPr>
            <a:spLocks noGrp="1"/>
          </p:cNvSpPr>
          <p:nvPr>
            <p:ph type="title"/>
          </p:nvPr>
        </p:nvSpPr>
        <p:spPr>
          <a:xfrm>
            <a:off x="838200" y="365125"/>
            <a:ext cx="10515600" cy="1325563"/>
          </a:xfrm>
        </p:spPr>
        <p:txBody>
          <a:bodyPr>
            <a:normAutofit/>
          </a:bodyPr>
          <a:lstStyle/>
          <a:p>
            <a:r>
              <a:rPr lang="en-US" dirty="0"/>
              <a:t>Forms of Power</a:t>
            </a:r>
          </a:p>
        </p:txBody>
      </p:sp>
      <p:sp>
        <p:nvSpPr>
          <p:cNvPr id="3" name="Slide Number Placeholder 2">
            <a:extLst>
              <a:ext uri="{FF2B5EF4-FFF2-40B4-BE49-F238E27FC236}">
                <a16:creationId xmlns:a16="http://schemas.microsoft.com/office/drawing/2014/main" id="{7CA0291C-8CAC-427F-A287-89FD9A2495A8}"/>
              </a:ext>
            </a:extLst>
          </p:cNvPr>
          <p:cNvSpPr>
            <a:spLocks noGrp="1"/>
          </p:cNvSpPr>
          <p:nvPr>
            <p:ph type="sldNum" sz="quarter" idx="12"/>
          </p:nvPr>
        </p:nvSpPr>
        <p:spPr>
          <a:xfrm>
            <a:off x="8610600" y="6356350"/>
            <a:ext cx="2743200" cy="365125"/>
          </a:xfrm>
        </p:spPr>
        <p:txBody>
          <a:bodyPr>
            <a:normAutofit lnSpcReduction="10000"/>
          </a:bodyPr>
          <a:lstStyle/>
          <a:p>
            <a:pPr>
              <a:spcAft>
                <a:spcPts val="600"/>
              </a:spcAft>
            </a:pPr>
            <a:fld id="{0D096DC5-5CB9-44F5-BADD-9EBF6A8A8EF5}" type="slidenum">
              <a:rPr lang="en-US" smtClean="0"/>
              <a:pPr>
                <a:spcAft>
                  <a:spcPts val="600"/>
                </a:spcAft>
              </a:pPr>
              <a:t>39</a:t>
            </a:fld>
            <a:endParaRPr lang="en-US"/>
          </a:p>
        </p:txBody>
      </p:sp>
      <p:graphicFrame>
        <p:nvGraphicFramePr>
          <p:cNvPr id="6" name="Content Placeholder 1">
            <a:extLst>
              <a:ext uri="{FF2B5EF4-FFF2-40B4-BE49-F238E27FC236}">
                <a16:creationId xmlns:a16="http://schemas.microsoft.com/office/drawing/2014/main" id="{D3D41B70-5DFA-4342-BC06-0812716FC746}"/>
              </a:ext>
            </a:extLst>
          </p:cNvPr>
          <p:cNvGraphicFramePr>
            <a:graphicFrameLocks noGrp="1"/>
          </p:cNvGraphicFramePr>
          <p:nvPr>
            <p:ph idx="1"/>
            <p:extLst>
              <p:ext uri="{D42A27DB-BD31-4B8C-83A1-F6EECF244321}">
                <p14:modId xmlns:p14="http://schemas.microsoft.com/office/powerpoint/2010/main" val="3748012283"/>
              </p:ext>
            </p:extLst>
          </p:nvPr>
        </p:nvGraphicFramePr>
        <p:xfrm>
          <a:off x="838199" y="1654803"/>
          <a:ext cx="1063231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5665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1">
            <a:extLst>
              <a:ext uri="{FF2B5EF4-FFF2-40B4-BE49-F238E27FC236}">
                <a16:creationId xmlns:a16="http://schemas.microsoft.com/office/drawing/2014/main" id="{F9E53EEB-73E7-472B-B5EE-4C7B85BA7F8F}"/>
              </a:ext>
            </a:extLst>
          </p:cNvPr>
          <p:cNvGraphicFramePr>
            <a:graphicFrameLocks noGrp="1"/>
          </p:cNvGraphicFramePr>
          <p:nvPr>
            <p:ph idx="1"/>
            <p:extLst>
              <p:ext uri="{D42A27DB-BD31-4B8C-83A1-F6EECF244321}">
                <p14:modId xmlns:p14="http://schemas.microsoft.com/office/powerpoint/2010/main" val="145198317"/>
              </p:ext>
            </p:extLst>
          </p:nvPr>
        </p:nvGraphicFramePr>
        <p:xfrm>
          <a:off x="838194" y="1083229"/>
          <a:ext cx="10515603" cy="4691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2">
            <a:extLst>
              <a:ext uri="{FF2B5EF4-FFF2-40B4-BE49-F238E27FC236}">
                <a16:creationId xmlns:a16="http://schemas.microsoft.com/office/drawing/2014/main" id="{CE451758-0FBD-4E5C-A313-144774B5E4BF}"/>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Activity</a:t>
            </a:r>
          </a:p>
        </p:txBody>
      </p:sp>
      <p:sp>
        <p:nvSpPr>
          <p:cNvPr id="3" name="Slide Number Placeholder 2">
            <a:extLst>
              <a:ext uri="{FF2B5EF4-FFF2-40B4-BE49-F238E27FC236}">
                <a16:creationId xmlns:a16="http://schemas.microsoft.com/office/drawing/2014/main" id="{563F9E7D-68B8-438A-8CE5-5FA6C88A93D0}"/>
              </a:ext>
            </a:extLst>
          </p:cNvPr>
          <p:cNvSpPr>
            <a:spLocks noGrp="1"/>
          </p:cNvSpPr>
          <p:nvPr>
            <p:ph type="sldNum" sz="quarter" idx="8"/>
          </p:nvPr>
        </p:nvSpPr>
        <p:spPr/>
        <p:txBody>
          <a:bodyPr/>
          <a:lstStyle/>
          <a:p>
            <a:pPr lvl="0"/>
            <a:fld id="{6E4D9A7D-EB4F-44C3-8DEB-B83CC6D6A65A}" type="slidenum">
              <a:rPr lang="en-US" smtClean="0"/>
              <a:t>4</a:t>
            </a:fld>
            <a:endParaRPr lang="en-US" dirty="0"/>
          </a:p>
        </p:txBody>
      </p:sp>
    </p:spTree>
    <p:extLst>
      <p:ext uri="{BB962C8B-B14F-4D97-AF65-F5344CB8AC3E}">
        <p14:creationId xmlns:p14="http://schemas.microsoft.com/office/powerpoint/2010/main" val="140488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57F91-2A40-4B4D-9D24-13170DADC86A}"/>
              </a:ext>
            </a:extLst>
          </p:cNvPr>
          <p:cNvSpPr>
            <a:spLocks noGrp="1"/>
          </p:cNvSpPr>
          <p:nvPr>
            <p:ph type="title"/>
          </p:nvPr>
        </p:nvSpPr>
        <p:spPr>
          <a:xfrm>
            <a:off x="2204915" y="1441938"/>
            <a:ext cx="7782169" cy="3974124"/>
          </a:xfrm>
        </p:spPr>
        <p:txBody>
          <a:bodyPr vert="horz" lIns="91440" tIns="45720" rIns="91440" bIns="45720" rtlCol="0" anchor="ctr">
            <a:normAutofit/>
          </a:bodyPr>
          <a:lstStyle/>
          <a:p>
            <a:pPr algn="ctr">
              <a:lnSpc>
                <a:spcPct val="100000"/>
              </a:lnSpc>
            </a:pPr>
            <a:r>
              <a:rPr lang="en-US" sz="5400" dirty="0">
                <a:solidFill>
                  <a:schemeClr val="tx1">
                    <a:lumMod val="85000"/>
                    <a:lumOff val="15000"/>
                  </a:schemeClr>
                </a:solidFill>
                <a:latin typeface="Segoe UI" panose="020B0502040204020203" pitchFamily="34" charset="0"/>
                <a:cs typeface="Segoe UI" panose="020B0502040204020203" pitchFamily="34" charset="0"/>
              </a:rPr>
              <a:t>What form of power and control do you and your organization have?</a:t>
            </a:r>
            <a:endParaRPr lang="en-US"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D851F19F-4E7B-449B-B9EB-30FB49D8CC0F}"/>
              </a:ext>
            </a:extLst>
          </p:cNvPr>
          <p:cNvSpPr>
            <a:spLocks noGrp="1"/>
          </p:cNvSpPr>
          <p:nvPr>
            <p:ph type="sldNum" sz="quarter" idx="8"/>
          </p:nvPr>
        </p:nvSpPr>
        <p:spPr/>
        <p:txBody>
          <a:bodyPr/>
          <a:lstStyle/>
          <a:p>
            <a:pPr lvl="0"/>
            <a:fld id="{6E4D9A7D-EB4F-44C3-8DEB-B83CC6D6A65A}" type="slidenum">
              <a:rPr lang="en-US" smtClean="0"/>
              <a:t>40</a:t>
            </a:fld>
            <a:endParaRPr lang="en-US" dirty="0"/>
          </a:p>
        </p:txBody>
      </p:sp>
      <p:sp>
        <p:nvSpPr>
          <p:cNvPr id="2" name="TextBox 1">
            <a:extLst>
              <a:ext uri="{FF2B5EF4-FFF2-40B4-BE49-F238E27FC236}">
                <a16:creationId xmlns:a16="http://schemas.microsoft.com/office/drawing/2014/main" id="{6D95B6BF-9BAB-497E-B3AE-D86363682749}"/>
              </a:ext>
            </a:extLst>
          </p:cNvPr>
          <p:cNvSpPr txBox="1"/>
          <p:nvPr/>
        </p:nvSpPr>
        <p:spPr>
          <a:xfrm>
            <a:off x="806824" y="609599"/>
            <a:ext cx="3801036" cy="769441"/>
          </a:xfrm>
          <a:prstGeom prst="rect">
            <a:avLst/>
          </a:prstGeom>
          <a:noFill/>
        </p:spPr>
        <p:txBody>
          <a:bodyPr wrap="square" rtlCol="0">
            <a:spAutoFit/>
          </a:bodyPr>
          <a:lstStyle/>
          <a:p>
            <a:r>
              <a:rPr lang="en-US" sz="4400" dirty="0">
                <a:solidFill>
                  <a:schemeClr val="bg1"/>
                </a:solidFill>
              </a:rPr>
              <a:t>Discussion</a:t>
            </a:r>
          </a:p>
        </p:txBody>
      </p:sp>
    </p:spTree>
    <p:extLst>
      <p:ext uri="{BB962C8B-B14F-4D97-AF65-F5344CB8AC3E}">
        <p14:creationId xmlns:p14="http://schemas.microsoft.com/office/powerpoint/2010/main" val="2791523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57F91-2A40-4B4D-9D24-13170DADC86A}"/>
              </a:ext>
            </a:extLst>
          </p:cNvPr>
          <p:cNvSpPr>
            <a:spLocks noGrp="1"/>
          </p:cNvSpPr>
          <p:nvPr>
            <p:ph type="title"/>
          </p:nvPr>
        </p:nvSpPr>
        <p:spPr>
          <a:xfrm>
            <a:off x="1718778" y="1847056"/>
            <a:ext cx="8663713" cy="3974124"/>
          </a:xfrm>
        </p:spPr>
        <p:txBody>
          <a:bodyPr vert="horz" lIns="91440" tIns="45720" rIns="91440" bIns="45720" rtlCol="0" anchor="ctr">
            <a:normAutofit/>
          </a:bodyPr>
          <a:lstStyle/>
          <a:p>
            <a:pPr algn="ctr">
              <a:lnSpc>
                <a:spcPct val="100000"/>
              </a:lnSpc>
            </a:pPr>
            <a:r>
              <a:rPr lang="en-US" sz="5400" dirty="0">
                <a:solidFill>
                  <a:schemeClr val="tx1">
                    <a:lumMod val="85000"/>
                    <a:lumOff val="15000"/>
                  </a:schemeClr>
                </a:solidFill>
                <a:latin typeface="Segoe UI" panose="020B0502040204020203" pitchFamily="34" charset="0"/>
                <a:cs typeface="Segoe UI" panose="020B0502040204020203" pitchFamily="34" charset="0"/>
              </a:rPr>
              <a:t>Can “power over” ever be used in a positive way when working with victims and survivors?</a:t>
            </a:r>
          </a:p>
        </p:txBody>
      </p:sp>
      <p:sp>
        <p:nvSpPr>
          <p:cNvPr id="3" name="Slide Number Placeholder 2">
            <a:extLst>
              <a:ext uri="{FF2B5EF4-FFF2-40B4-BE49-F238E27FC236}">
                <a16:creationId xmlns:a16="http://schemas.microsoft.com/office/drawing/2014/main" id="{2947767D-B4A5-483F-8017-6C329C15E59A}"/>
              </a:ext>
            </a:extLst>
          </p:cNvPr>
          <p:cNvSpPr>
            <a:spLocks noGrp="1"/>
          </p:cNvSpPr>
          <p:nvPr>
            <p:ph type="sldNum" sz="quarter" idx="8"/>
          </p:nvPr>
        </p:nvSpPr>
        <p:spPr/>
        <p:txBody>
          <a:bodyPr/>
          <a:lstStyle/>
          <a:p>
            <a:pPr lvl="0"/>
            <a:fld id="{6E4D9A7D-EB4F-44C3-8DEB-B83CC6D6A65A}" type="slidenum">
              <a:rPr lang="en-US" smtClean="0"/>
              <a:t>41</a:t>
            </a:fld>
            <a:endParaRPr lang="en-US" dirty="0"/>
          </a:p>
        </p:txBody>
      </p:sp>
      <p:sp>
        <p:nvSpPr>
          <p:cNvPr id="2" name="Rectangle 1">
            <a:extLst>
              <a:ext uri="{FF2B5EF4-FFF2-40B4-BE49-F238E27FC236}">
                <a16:creationId xmlns:a16="http://schemas.microsoft.com/office/drawing/2014/main" id="{3393E7C4-C70B-406C-B0E3-5B4A356AC18D}"/>
              </a:ext>
            </a:extLst>
          </p:cNvPr>
          <p:cNvSpPr/>
          <p:nvPr/>
        </p:nvSpPr>
        <p:spPr>
          <a:xfrm>
            <a:off x="770819" y="652099"/>
            <a:ext cx="3182616" cy="769441"/>
          </a:xfrm>
          <a:prstGeom prst="rect">
            <a:avLst/>
          </a:prstGeom>
        </p:spPr>
        <p:txBody>
          <a:bodyPr wrap="square">
            <a:spAutoFit/>
          </a:bodyPr>
          <a:lstStyle/>
          <a:p>
            <a:r>
              <a:rPr lang="en-US" sz="4400" dirty="0">
                <a:solidFill>
                  <a:schemeClr val="bg1"/>
                </a:solidFill>
              </a:rPr>
              <a:t>Pair Share</a:t>
            </a:r>
          </a:p>
        </p:txBody>
      </p:sp>
    </p:spTree>
    <p:extLst>
      <p:ext uri="{BB962C8B-B14F-4D97-AF65-F5344CB8AC3E}">
        <p14:creationId xmlns:p14="http://schemas.microsoft.com/office/powerpoint/2010/main" val="1566253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Shape 140">
            <a:extLst>
              <a:ext uri="{FF2B5EF4-FFF2-40B4-BE49-F238E27FC236}">
                <a16:creationId xmlns:a16="http://schemas.microsoft.com/office/drawing/2014/main" id="{DD3DF708-1EF0-4D16-A6A5-AE5B2BD72079}"/>
              </a:ext>
            </a:extLst>
          </p:cNvPr>
          <p:cNvSpPr txBox="1">
            <a:spLocks noGrp="1"/>
          </p:cNvSpPr>
          <p:nvPr>
            <p:ph type="title"/>
          </p:nvPr>
        </p:nvSpPr>
        <p:spPr/>
        <p:txBody>
          <a:bodyPr/>
          <a:lstStyle/>
          <a:p>
            <a:pPr lvl="0"/>
            <a:r>
              <a:rPr lang="en-US" dirty="0"/>
              <a:t>Video: The Faces of Human Trafficking</a:t>
            </a:r>
          </a:p>
        </p:txBody>
      </p:sp>
      <p:pic>
        <p:nvPicPr>
          <p:cNvPr id="3" name="Picture 2">
            <a:extLst>
              <a:ext uri="{FF2B5EF4-FFF2-40B4-BE49-F238E27FC236}">
                <a16:creationId xmlns:a16="http://schemas.microsoft.com/office/drawing/2014/main" id="{62E11ACA-5857-40AC-8B74-EAEB3A84799A}"/>
              </a:ext>
            </a:extLst>
          </p:cNvPr>
          <p:cNvPicPr>
            <a:picLocks noChangeAspect="1"/>
          </p:cNvPicPr>
          <p:nvPr/>
        </p:nvPicPr>
        <p:blipFill>
          <a:blip r:embed="rId3"/>
          <a:stretch>
            <a:fillRect/>
          </a:stretch>
        </p:blipFill>
        <p:spPr>
          <a:xfrm>
            <a:off x="2126878" y="1538514"/>
            <a:ext cx="7938244" cy="4613367"/>
          </a:xfrm>
          <a:prstGeom prst="rect">
            <a:avLst/>
          </a:prstGeom>
          <a:noFill/>
          <a:ln cap="flat">
            <a:noFill/>
          </a:ln>
        </p:spPr>
      </p:pic>
      <p:sp>
        <p:nvSpPr>
          <p:cNvPr id="4" name="Slide Number Placeholder 5">
            <a:extLst>
              <a:ext uri="{FF2B5EF4-FFF2-40B4-BE49-F238E27FC236}">
                <a16:creationId xmlns:a16="http://schemas.microsoft.com/office/drawing/2014/main" id="{4B72A6B9-BE1E-455F-9AF3-4937D5E6A64D}"/>
              </a:ext>
            </a:extLst>
          </p:cNvPr>
          <p:cNvSpPr txBox="1">
            <a:spLocks noGrp="1"/>
          </p:cNvSpPr>
          <p:nvPr>
            <p:ph type="sldNum" sz="quarter" idx="8"/>
          </p:nvPr>
        </p:nvSpPr>
        <p:spPr/>
        <p:txBody>
          <a:bodyPr/>
          <a:lstStyle/>
          <a:p>
            <a:pPr lvl="0"/>
            <a:fld id="{0284210D-7C1B-40ED-8B50-2CA6FD1A0BF1}" type="slidenum">
              <a:r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BAABD9-1DE8-4BEC-AEAC-74337B4F7F10}"/>
              </a:ext>
            </a:extLst>
          </p:cNvPr>
          <p:cNvSpPr>
            <a:spLocks noGrp="1"/>
          </p:cNvSpPr>
          <p:nvPr>
            <p:ph type="title"/>
          </p:nvPr>
        </p:nvSpPr>
        <p:spPr/>
        <p:txBody>
          <a:bodyPr/>
          <a:lstStyle/>
          <a:p>
            <a:r>
              <a:rPr lang="en-US" dirty="0"/>
              <a:t>Identification</a:t>
            </a:r>
          </a:p>
        </p:txBody>
      </p:sp>
      <p:pic>
        <p:nvPicPr>
          <p:cNvPr id="4" name="Picture 3" descr="A close up of a sign&#10;&#10;Description generated with very high confidence">
            <a:extLst>
              <a:ext uri="{FF2B5EF4-FFF2-40B4-BE49-F238E27FC236}">
                <a16:creationId xmlns:a16="http://schemas.microsoft.com/office/drawing/2014/main" id="{94051456-9A56-46B3-B63B-64237B6FBF45}"/>
              </a:ext>
            </a:extLst>
          </p:cNvPr>
          <p:cNvPicPr>
            <a:picLocks noChangeAspect="1"/>
          </p:cNvPicPr>
          <p:nvPr/>
        </p:nvPicPr>
        <p:blipFill>
          <a:blip r:embed="rId2"/>
          <a:stretch>
            <a:fillRect/>
          </a:stretch>
        </p:blipFill>
        <p:spPr>
          <a:xfrm>
            <a:off x="2999322" y="1678444"/>
            <a:ext cx="6193355" cy="4632564"/>
          </a:xfrm>
          <a:prstGeom prst="rect">
            <a:avLst/>
          </a:prstGeom>
          <a:noFill/>
          <a:ln cap="flat">
            <a:noFill/>
          </a:ln>
        </p:spPr>
      </p:pic>
      <p:sp>
        <p:nvSpPr>
          <p:cNvPr id="5" name="Slide Number Placeholder 4">
            <a:extLst>
              <a:ext uri="{FF2B5EF4-FFF2-40B4-BE49-F238E27FC236}">
                <a16:creationId xmlns:a16="http://schemas.microsoft.com/office/drawing/2014/main" id="{E0779A48-C58A-422F-A37F-6D14104E01AC}"/>
              </a:ext>
            </a:extLst>
          </p:cNvPr>
          <p:cNvSpPr>
            <a:spLocks noGrp="1"/>
          </p:cNvSpPr>
          <p:nvPr>
            <p:ph type="sldNum" sz="quarter" idx="8"/>
          </p:nvPr>
        </p:nvSpPr>
        <p:spPr/>
        <p:txBody>
          <a:bodyPr/>
          <a:lstStyle/>
          <a:p>
            <a:pPr lvl="0"/>
            <a:fld id="{6E4D9A7D-EB4F-44C3-8DEB-B83CC6D6A65A}" type="slidenum">
              <a:rPr lang="en-US" smtClean="0"/>
              <a:t>43</a:t>
            </a:fld>
            <a:endParaRPr lang="en-US" dirty="0"/>
          </a:p>
        </p:txBody>
      </p:sp>
    </p:spTree>
    <p:extLst>
      <p:ext uri="{BB962C8B-B14F-4D97-AF65-F5344CB8AC3E}">
        <p14:creationId xmlns:p14="http://schemas.microsoft.com/office/powerpoint/2010/main" val="3151315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E232583-3984-4A71-892B-160456B12260}"/>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a:solidFill>
                  <a:srgbClr val="FFFFFF"/>
                </a:solidFill>
              </a:rPr>
              <a:t>Greta</a:t>
            </a:r>
          </a:p>
        </p:txBody>
      </p:sp>
      <p:graphicFrame>
        <p:nvGraphicFramePr>
          <p:cNvPr id="7" name="Content Placeholder 1">
            <a:extLst>
              <a:ext uri="{FF2B5EF4-FFF2-40B4-BE49-F238E27FC236}">
                <a16:creationId xmlns:a16="http://schemas.microsoft.com/office/drawing/2014/main" id="{DB6E4F1A-7E46-4F47-B07F-19C0FAF9DCC5}"/>
              </a:ext>
            </a:extLst>
          </p:cNvPr>
          <p:cNvGraphicFramePr>
            <a:graphicFrameLocks/>
          </p:cNvGraphicFramePr>
          <p:nvPr>
            <p:extLst>
              <p:ext uri="{D42A27DB-BD31-4B8C-83A1-F6EECF244321}">
                <p14:modId xmlns:p14="http://schemas.microsoft.com/office/powerpoint/2010/main" val="3120161915"/>
              </p:ext>
            </p:extLst>
          </p:nvPr>
        </p:nvGraphicFramePr>
        <p:xfrm>
          <a:off x="4064000" y="536477"/>
          <a:ext cx="7188200" cy="5785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C3D4F07-469A-4C6B-A7CC-D915BBEB707F}"/>
              </a:ext>
            </a:extLst>
          </p:cNvPr>
          <p:cNvSpPr>
            <a:spLocks noGrp="1"/>
          </p:cNvSpPr>
          <p:nvPr>
            <p:ph type="sldNum" sz="quarter" idx="8"/>
          </p:nvPr>
        </p:nvSpPr>
        <p:spPr/>
        <p:txBody>
          <a:bodyPr/>
          <a:lstStyle/>
          <a:p>
            <a:pPr lvl="0"/>
            <a:fld id="{FA88E205-FD09-460A-8860-3AB65C62B785}" type="slidenum">
              <a:rPr lang="en-US" smtClean="0"/>
              <a:t>44</a:t>
            </a:fld>
            <a:endParaRPr lang="en-US" dirty="0"/>
          </a:p>
        </p:txBody>
      </p:sp>
    </p:spTree>
    <p:extLst>
      <p:ext uri="{BB962C8B-B14F-4D97-AF65-F5344CB8AC3E}">
        <p14:creationId xmlns:p14="http://schemas.microsoft.com/office/powerpoint/2010/main" val="7515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ACC52B4-9803-429E-9A2A-071E14B8C8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34FF3D4-0018-4536-AA12-DE3B07F40A9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9C55C18-B561-4A98-B0B9-45F86495969F}"/>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dirty="0">
                <a:solidFill>
                  <a:srgbClr val="FFFFFF"/>
                </a:solidFill>
              </a:rPr>
              <a:t>Samuel</a:t>
            </a:r>
          </a:p>
        </p:txBody>
      </p:sp>
      <p:graphicFrame>
        <p:nvGraphicFramePr>
          <p:cNvPr id="3" name="Content Placeholder 1">
            <a:extLst>
              <a:ext uri="{FF2B5EF4-FFF2-40B4-BE49-F238E27FC236}">
                <a16:creationId xmlns:a16="http://schemas.microsoft.com/office/drawing/2014/main" id="{077C26D8-41B6-4B02-8373-259211993B63}"/>
              </a:ext>
            </a:extLst>
          </p:cNvPr>
          <p:cNvGraphicFramePr>
            <a:graphicFrameLocks/>
          </p:cNvGraphicFramePr>
          <p:nvPr>
            <p:extLst>
              <p:ext uri="{D42A27DB-BD31-4B8C-83A1-F6EECF244321}">
                <p14:modId xmlns:p14="http://schemas.microsoft.com/office/powerpoint/2010/main" val="1785738801"/>
              </p:ext>
            </p:extLst>
          </p:nvPr>
        </p:nvGraphicFramePr>
        <p:xfrm>
          <a:off x="4038600" y="254001"/>
          <a:ext cx="7188200" cy="6197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76326F8-4B09-46D4-AAB8-EC1004CF8B88}"/>
              </a:ext>
            </a:extLst>
          </p:cNvPr>
          <p:cNvSpPr>
            <a:spLocks noGrp="1"/>
          </p:cNvSpPr>
          <p:nvPr>
            <p:ph type="sldNum" sz="quarter" idx="8"/>
          </p:nvPr>
        </p:nvSpPr>
        <p:spPr/>
        <p:txBody>
          <a:bodyPr/>
          <a:lstStyle/>
          <a:p>
            <a:pPr lvl="0"/>
            <a:fld id="{FA88E205-FD09-460A-8860-3AB65C62B785}" type="slidenum">
              <a:rPr lang="en-US" smtClean="0"/>
              <a:t>45</a:t>
            </a:fld>
            <a:endParaRPr lang="en-US" dirty="0"/>
          </a:p>
        </p:txBody>
      </p:sp>
    </p:spTree>
    <p:extLst>
      <p:ext uri="{BB962C8B-B14F-4D97-AF65-F5344CB8AC3E}">
        <p14:creationId xmlns:p14="http://schemas.microsoft.com/office/powerpoint/2010/main" val="19709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FA06AA23-D722-467B-8726-3C7926FFC7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2359543-E637-4046-ACBE-68E0DD7995A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455089D5-1346-4CDF-9E0C-20FC5C45FF6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6584ADD6-985A-4AF8-BC14-0F4B9CF512B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DBCB5F2B-3FA7-4230-85A8-67A84B7223E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38FF80A-A79B-465A-AA25-396E5DBDA89E}"/>
              </a:ext>
            </a:extLst>
          </p:cNvPr>
          <p:cNvSpPr>
            <a:spLocks noGrp="1"/>
          </p:cNvSpPr>
          <p:nvPr>
            <p:ph type="title"/>
          </p:nvPr>
        </p:nvSpPr>
        <p:spPr>
          <a:xfrm>
            <a:off x="694510" y="1918701"/>
            <a:ext cx="2743200" cy="2743200"/>
          </a:xfrm>
          <a:prstGeom prst="ellipse">
            <a:avLst/>
          </a:prstGeom>
          <a:solidFill>
            <a:srgbClr val="7B7B7B"/>
          </a:solidFill>
          <a:ln w="174625" cmpd="thinThick">
            <a:solidFill>
              <a:srgbClr val="7B7B7B"/>
            </a:solidFill>
          </a:ln>
        </p:spPr>
        <p:txBody>
          <a:bodyPr>
            <a:normAutofit/>
          </a:bodyPr>
          <a:lstStyle/>
          <a:p>
            <a:pPr algn="ctr"/>
            <a:r>
              <a:rPr lang="en-US" sz="2600">
                <a:solidFill>
                  <a:srgbClr val="FFFFFF"/>
                </a:solidFill>
              </a:rPr>
              <a:t>Andre</a:t>
            </a:r>
            <a:endParaRPr lang="en-US" sz="2600" dirty="0">
              <a:solidFill>
                <a:srgbClr val="FFFFFF"/>
              </a:solidFill>
            </a:endParaRPr>
          </a:p>
        </p:txBody>
      </p:sp>
      <p:graphicFrame>
        <p:nvGraphicFramePr>
          <p:cNvPr id="3" name="Content Placeholder 1">
            <a:extLst>
              <a:ext uri="{FF2B5EF4-FFF2-40B4-BE49-F238E27FC236}">
                <a16:creationId xmlns:a16="http://schemas.microsoft.com/office/drawing/2014/main" id="{E6F1B8F5-77E8-484F-A897-B4B15D38CD8D}"/>
              </a:ext>
            </a:extLst>
          </p:cNvPr>
          <p:cNvGraphicFramePr>
            <a:graphicFrameLocks/>
          </p:cNvGraphicFramePr>
          <p:nvPr>
            <p:extLst>
              <p:ext uri="{D42A27DB-BD31-4B8C-83A1-F6EECF244321}">
                <p14:modId xmlns:p14="http://schemas.microsoft.com/office/powerpoint/2010/main" val="1152578952"/>
              </p:ext>
            </p:extLst>
          </p:nvPr>
        </p:nvGraphicFramePr>
        <p:xfrm>
          <a:off x="4140200" y="364413"/>
          <a:ext cx="7188200" cy="6129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8D9E475C-E16A-4573-A807-C70E5C6322AB}"/>
              </a:ext>
            </a:extLst>
          </p:cNvPr>
          <p:cNvSpPr>
            <a:spLocks noGrp="1"/>
          </p:cNvSpPr>
          <p:nvPr>
            <p:ph type="sldNum" sz="quarter" idx="8"/>
          </p:nvPr>
        </p:nvSpPr>
        <p:spPr/>
        <p:txBody>
          <a:bodyPr/>
          <a:lstStyle/>
          <a:p>
            <a:pPr lvl="0"/>
            <a:fld id="{FA88E205-FD09-460A-8860-3AB65C62B785}" type="slidenum">
              <a:rPr lang="en-US" smtClean="0"/>
              <a:t>46</a:t>
            </a:fld>
            <a:endParaRPr lang="en-US" dirty="0"/>
          </a:p>
        </p:txBody>
      </p:sp>
    </p:spTree>
    <p:extLst>
      <p:ext uri="{BB962C8B-B14F-4D97-AF65-F5344CB8AC3E}">
        <p14:creationId xmlns:p14="http://schemas.microsoft.com/office/powerpoint/2010/main" val="10595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EACC52B4-9803-429E-9A2A-071E14B8C8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A04505C4-8140-4BF0-BA1C-B8BA60E107E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F4815675-E3FF-460F-B7F8-17924B1E5A7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E6E16A5F-922C-4F5F-8101-CA336FBFEE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F67E45FC-A2E6-4B93-9C79-28BD5452C2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373D2B-6572-4243-8181-8DAC725F25DB}"/>
              </a:ext>
            </a:extLst>
          </p:cNvPr>
          <p:cNvSpPr>
            <a:spLocks noGrp="1"/>
          </p:cNvSpPr>
          <p:nvPr>
            <p:ph idx="1"/>
          </p:nvPr>
        </p:nvSpPr>
        <p:spPr>
          <a:xfrm>
            <a:off x="838203" y="1825627"/>
            <a:ext cx="10515600" cy="3514469"/>
          </a:xfrm>
        </p:spPr>
        <p:txBody>
          <a:bodyPr>
            <a:normAutofit/>
          </a:bodyPr>
          <a:lstStyle/>
          <a:p>
            <a:pPr marL="0" indent="0" defTabSz="1733546">
              <a:lnSpc>
                <a:spcPct val="80000"/>
              </a:lnSpc>
              <a:spcAft>
                <a:spcPts val="1600"/>
              </a:spcAft>
              <a:buNone/>
              <a:defRPr sz="1800" b="0" i="0" u="none" strike="noStrike" kern="0" cap="none" spc="0" baseline="0">
                <a:solidFill>
                  <a:srgbClr val="000000"/>
                </a:solidFill>
                <a:uFillTx/>
              </a:defRPr>
            </a:pPr>
            <a:r>
              <a:rPr lang="en-US" sz="3200" b="1" kern="0" dirty="0">
                <a:solidFill>
                  <a:srgbClr val="414141"/>
                </a:solidFill>
              </a:rPr>
              <a:t>Refer back to the scenarios</a:t>
            </a:r>
          </a:p>
          <a:p>
            <a:pPr>
              <a:lnSpc>
                <a:spcPct val="100000"/>
              </a:lnSpc>
              <a:spcBef>
                <a:spcPts val="1200"/>
              </a:spcBef>
              <a:spcAft>
                <a:spcPts val="1200"/>
              </a:spcAft>
              <a:defRPr sz="1800" b="0" i="0" u="none" strike="noStrike" kern="0" cap="none" spc="0" baseline="0">
                <a:solidFill>
                  <a:srgbClr val="000000"/>
                </a:solidFill>
                <a:uFillTx/>
              </a:defRPr>
            </a:pPr>
            <a:r>
              <a:rPr lang="en-US" sz="3200" kern="0" dirty="0">
                <a:solidFill>
                  <a:srgbClr val="454545"/>
                </a:solidFill>
                <a:ea typeface="+mn-ea"/>
              </a:rPr>
              <a:t>What indicators or red flags would you look for? </a:t>
            </a:r>
          </a:p>
          <a:p>
            <a:pPr>
              <a:lnSpc>
                <a:spcPct val="100000"/>
              </a:lnSpc>
              <a:spcBef>
                <a:spcPts val="1200"/>
              </a:spcBef>
              <a:spcAft>
                <a:spcPts val="1200"/>
              </a:spcAft>
              <a:defRPr sz="1800" b="0" i="0" u="none" strike="noStrike" kern="0" cap="none" spc="0" baseline="0">
                <a:solidFill>
                  <a:srgbClr val="000000"/>
                </a:solidFill>
                <a:uFillTx/>
              </a:defRPr>
            </a:pPr>
            <a:r>
              <a:rPr lang="en-US" sz="3200" kern="0" dirty="0">
                <a:solidFill>
                  <a:srgbClr val="454545"/>
                </a:solidFill>
                <a:ea typeface="+mn-ea"/>
              </a:rPr>
              <a:t>How would this change depending on your role? </a:t>
            </a:r>
          </a:p>
          <a:p>
            <a:pPr>
              <a:lnSpc>
                <a:spcPct val="100000"/>
              </a:lnSpc>
              <a:spcBef>
                <a:spcPts val="1200"/>
              </a:spcBef>
              <a:spcAft>
                <a:spcPts val="1200"/>
              </a:spcAft>
              <a:defRPr sz="1800" b="0" i="0" u="none" strike="noStrike" kern="0" cap="none" spc="0" baseline="0">
                <a:solidFill>
                  <a:srgbClr val="000000"/>
                </a:solidFill>
                <a:uFillTx/>
              </a:defRPr>
            </a:pPr>
            <a:r>
              <a:rPr lang="en-US" sz="3200" kern="0" dirty="0">
                <a:solidFill>
                  <a:srgbClr val="454545"/>
                </a:solidFill>
                <a:ea typeface="+mn-ea"/>
              </a:rPr>
              <a:t>How could you find out more?</a:t>
            </a:r>
          </a:p>
        </p:txBody>
      </p:sp>
      <p:sp>
        <p:nvSpPr>
          <p:cNvPr id="3" name="Title 2">
            <a:extLst>
              <a:ext uri="{FF2B5EF4-FFF2-40B4-BE49-F238E27FC236}">
                <a16:creationId xmlns:a16="http://schemas.microsoft.com/office/drawing/2014/main" id="{9579D8EF-0B21-49B2-B4B8-04F5B0BEC7AD}"/>
              </a:ext>
            </a:extLst>
          </p:cNvPr>
          <p:cNvSpPr>
            <a:spLocks noGrp="1"/>
          </p:cNvSpPr>
          <p:nvPr>
            <p:ph type="title"/>
          </p:nvPr>
        </p:nvSpPr>
        <p:spPr/>
        <p:txBody>
          <a:bodyPr/>
          <a:lstStyle/>
          <a:p>
            <a:r>
              <a:rPr lang="en-US" dirty="0"/>
              <a:t>Discussion</a:t>
            </a:r>
          </a:p>
        </p:txBody>
      </p:sp>
      <p:sp>
        <p:nvSpPr>
          <p:cNvPr id="5" name="Slide Number Placeholder 4">
            <a:extLst>
              <a:ext uri="{FF2B5EF4-FFF2-40B4-BE49-F238E27FC236}">
                <a16:creationId xmlns:a16="http://schemas.microsoft.com/office/drawing/2014/main" id="{E2F07121-CBF0-4A35-B590-680F4868E5DE}"/>
              </a:ext>
            </a:extLst>
          </p:cNvPr>
          <p:cNvSpPr>
            <a:spLocks noGrp="1"/>
          </p:cNvSpPr>
          <p:nvPr>
            <p:ph type="sldNum" sz="quarter" idx="8"/>
          </p:nvPr>
        </p:nvSpPr>
        <p:spPr/>
        <p:txBody>
          <a:bodyPr/>
          <a:lstStyle/>
          <a:p>
            <a:pPr lvl="0"/>
            <a:fld id="{6E4D9A7D-EB4F-44C3-8DEB-B83CC6D6A65A}" type="slidenum">
              <a:rPr lang="en-US" smtClean="0"/>
              <a:t>47</a:t>
            </a:fld>
            <a:endParaRPr lang="en-US" dirty="0"/>
          </a:p>
        </p:txBody>
      </p:sp>
    </p:spTree>
    <p:extLst>
      <p:ext uri="{BB962C8B-B14F-4D97-AF65-F5344CB8AC3E}">
        <p14:creationId xmlns:p14="http://schemas.microsoft.com/office/powerpoint/2010/main" val="2241806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373D2B-6572-4243-8181-8DAC725F25DB}"/>
              </a:ext>
            </a:extLst>
          </p:cNvPr>
          <p:cNvSpPr>
            <a:spLocks noGrp="1"/>
          </p:cNvSpPr>
          <p:nvPr>
            <p:ph idx="1"/>
          </p:nvPr>
        </p:nvSpPr>
        <p:spPr>
          <a:xfrm>
            <a:off x="815053" y="1744602"/>
            <a:ext cx="10515600" cy="3514469"/>
          </a:xfrm>
        </p:spPr>
        <p:txBody>
          <a:bodyPr>
            <a:noAutofit/>
          </a:bodyPr>
          <a:lstStyle/>
          <a:p>
            <a:pPr marL="0" lvl="0" indent="0" defTabSz="1733546">
              <a:lnSpc>
                <a:spcPct val="100000"/>
              </a:lnSpc>
              <a:spcBef>
                <a:spcPts val="1200"/>
              </a:spcBef>
              <a:spcAft>
                <a:spcPts val="1200"/>
              </a:spcAft>
              <a:buNone/>
              <a:defRPr sz="1800" b="0" i="0" u="none" strike="noStrike" kern="0" cap="none" spc="0" baseline="0">
                <a:solidFill>
                  <a:srgbClr val="000000"/>
                </a:solidFill>
                <a:uFillTx/>
              </a:defRPr>
            </a:pPr>
            <a:r>
              <a:rPr lang="en-US" sz="3200" b="1" dirty="0">
                <a:solidFill>
                  <a:srgbClr val="414141"/>
                </a:solidFill>
              </a:rPr>
              <a:t>Refer back to the scenarios</a:t>
            </a:r>
          </a:p>
          <a:p>
            <a:pPr lvl="0" defTabSz="1733546">
              <a:lnSpc>
                <a:spcPct val="100000"/>
              </a:lnSpc>
              <a:spcBef>
                <a:spcPts val="1200"/>
              </a:spcBef>
              <a:spcAft>
                <a:spcPts val="1200"/>
              </a:spcAft>
              <a:defRPr sz="1800" b="0" i="0" u="none" strike="noStrike" kern="0" cap="none" spc="0" baseline="0">
                <a:solidFill>
                  <a:srgbClr val="000000"/>
                </a:solidFill>
                <a:uFillTx/>
              </a:defRPr>
            </a:pPr>
            <a:r>
              <a:rPr lang="en-US" sz="3200" dirty="0">
                <a:solidFill>
                  <a:srgbClr val="414141"/>
                </a:solidFill>
              </a:rPr>
              <a:t>What needs might the trafficker be currently meeting? </a:t>
            </a:r>
          </a:p>
          <a:p>
            <a:pPr lvl="0" defTabSz="1733546">
              <a:lnSpc>
                <a:spcPct val="100000"/>
              </a:lnSpc>
              <a:spcBef>
                <a:spcPts val="600"/>
              </a:spcBef>
              <a:spcAft>
                <a:spcPts val="1200"/>
              </a:spcAft>
              <a:defRPr sz="1800" b="0" i="0" u="none" strike="noStrike" kern="0" cap="none" spc="0" baseline="0">
                <a:solidFill>
                  <a:srgbClr val="000000"/>
                </a:solidFill>
                <a:uFillTx/>
              </a:defRPr>
            </a:pPr>
            <a:r>
              <a:rPr lang="en-US" sz="3200" dirty="0">
                <a:solidFill>
                  <a:srgbClr val="414141"/>
                </a:solidFill>
              </a:rPr>
              <a:t>What needs would need to be met in order for them to leave? </a:t>
            </a:r>
          </a:p>
          <a:p>
            <a:pPr lvl="0" defTabSz="1733546">
              <a:lnSpc>
                <a:spcPct val="100000"/>
              </a:lnSpc>
              <a:spcBef>
                <a:spcPts val="600"/>
              </a:spcBef>
              <a:spcAft>
                <a:spcPts val="1200"/>
              </a:spcAft>
              <a:defRPr sz="1800" b="0" i="0" u="none" strike="noStrike" kern="0" cap="none" spc="0" baseline="0">
                <a:solidFill>
                  <a:srgbClr val="000000"/>
                </a:solidFill>
                <a:uFillTx/>
              </a:defRPr>
            </a:pPr>
            <a:r>
              <a:rPr lang="en-US" sz="3200" dirty="0">
                <a:solidFill>
                  <a:srgbClr val="414141"/>
                </a:solidFill>
              </a:rPr>
              <a:t>In your role, what needs could you support? What referrals could you make?</a:t>
            </a:r>
          </a:p>
        </p:txBody>
      </p:sp>
      <p:sp>
        <p:nvSpPr>
          <p:cNvPr id="3" name="Title 2">
            <a:extLst>
              <a:ext uri="{FF2B5EF4-FFF2-40B4-BE49-F238E27FC236}">
                <a16:creationId xmlns:a16="http://schemas.microsoft.com/office/drawing/2014/main" id="{9579D8EF-0B21-49B2-B4B8-04F5B0BEC7AD}"/>
              </a:ext>
            </a:extLst>
          </p:cNvPr>
          <p:cNvSpPr>
            <a:spLocks noGrp="1"/>
          </p:cNvSpPr>
          <p:nvPr>
            <p:ph type="title"/>
          </p:nvPr>
        </p:nvSpPr>
        <p:spPr/>
        <p:txBody>
          <a:bodyPr/>
          <a:lstStyle/>
          <a:p>
            <a:r>
              <a:rPr lang="en-US" dirty="0"/>
              <a:t>Activity: Pair share</a:t>
            </a:r>
          </a:p>
        </p:txBody>
      </p:sp>
      <p:sp>
        <p:nvSpPr>
          <p:cNvPr id="5" name="Slide Number Placeholder 4">
            <a:extLst>
              <a:ext uri="{FF2B5EF4-FFF2-40B4-BE49-F238E27FC236}">
                <a16:creationId xmlns:a16="http://schemas.microsoft.com/office/drawing/2014/main" id="{FFA5E269-2B70-4939-B900-33224EE0B470}"/>
              </a:ext>
            </a:extLst>
          </p:cNvPr>
          <p:cNvSpPr>
            <a:spLocks noGrp="1"/>
          </p:cNvSpPr>
          <p:nvPr>
            <p:ph type="sldNum" sz="quarter" idx="8"/>
          </p:nvPr>
        </p:nvSpPr>
        <p:spPr/>
        <p:txBody>
          <a:bodyPr/>
          <a:lstStyle/>
          <a:p>
            <a:pPr lvl="0"/>
            <a:fld id="{6E4D9A7D-EB4F-44C3-8DEB-B83CC6D6A65A}" type="slidenum">
              <a:rPr lang="en-US" smtClean="0"/>
              <a:t>48</a:t>
            </a:fld>
            <a:endParaRPr lang="en-US" dirty="0"/>
          </a:p>
        </p:txBody>
      </p:sp>
    </p:spTree>
    <p:extLst>
      <p:ext uri="{BB962C8B-B14F-4D97-AF65-F5344CB8AC3E}">
        <p14:creationId xmlns:p14="http://schemas.microsoft.com/office/powerpoint/2010/main" val="3260817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2DD1-870E-46E7-AC8D-9F382B5314A1}"/>
              </a:ext>
            </a:extLst>
          </p:cNvPr>
          <p:cNvSpPr txBox="1">
            <a:spLocks noGrp="1"/>
          </p:cNvSpPr>
          <p:nvPr>
            <p:ph type="title"/>
          </p:nvPr>
        </p:nvSpPr>
        <p:spPr/>
        <p:txBody>
          <a:bodyPr/>
          <a:lstStyle/>
          <a:p>
            <a:pPr lvl="0"/>
            <a:r>
              <a:rPr lang="en-US" sz="4000" dirty="0"/>
              <a:t>PSATS client goals</a:t>
            </a:r>
          </a:p>
        </p:txBody>
      </p:sp>
      <p:sp>
        <p:nvSpPr>
          <p:cNvPr id="3" name="Slide Number Placeholder 6">
            <a:extLst>
              <a:ext uri="{FF2B5EF4-FFF2-40B4-BE49-F238E27FC236}">
                <a16:creationId xmlns:a16="http://schemas.microsoft.com/office/drawing/2014/main" id="{4245B6EE-012F-46E6-80ED-63A3E44A0226}"/>
              </a:ext>
            </a:extLst>
          </p:cNvPr>
          <p:cNvSpPr txBox="1">
            <a:spLocks noGrp="1"/>
          </p:cNvSpPr>
          <p:nvPr>
            <p:ph type="sldNum" sz="quarter" idx="8"/>
          </p:nvPr>
        </p:nvSpPr>
        <p:spPr/>
        <p:txBody>
          <a:bodyPr/>
          <a:lstStyle/>
          <a:p>
            <a:pPr lvl="0"/>
            <a:fld id="{44A7D7E9-6458-4E65-9DA0-BFB57B2FC75D}" type="slidenum">
              <a:rPr/>
              <a:t>49</a:t>
            </a:fld>
            <a:endParaRPr lang="en-US" dirty="0"/>
          </a:p>
        </p:txBody>
      </p:sp>
      <p:graphicFrame>
        <p:nvGraphicFramePr>
          <p:cNvPr id="4" name="Chart 5">
            <a:extLst>
              <a:ext uri="{FF2B5EF4-FFF2-40B4-BE49-F238E27FC236}">
                <a16:creationId xmlns:a16="http://schemas.microsoft.com/office/drawing/2014/main" id="{17B09459-6383-4ADA-B73D-4258A9CA8B35}"/>
              </a:ext>
            </a:extLst>
          </p:cNvPr>
          <p:cNvGraphicFramePr/>
          <p:nvPr>
            <p:extLst>
              <p:ext uri="{D42A27DB-BD31-4B8C-83A1-F6EECF244321}">
                <p14:modId xmlns:p14="http://schemas.microsoft.com/office/powerpoint/2010/main" val="2045092925"/>
              </p:ext>
            </p:extLst>
          </p:nvPr>
        </p:nvGraphicFramePr>
        <p:xfrm>
          <a:off x="1001487" y="733531"/>
          <a:ext cx="10994571" cy="54160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57F91-2A40-4B4D-9D24-13170DADC86A}"/>
              </a:ext>
            </a:extLst>
          </p:cNvPr>
          <p:cNvSpPr>
            <a:spLocks noGrp="1"/>
          </p:cNvSpPr>
          <p:nvPr>
            <p:ph type="title"/>
          </p:nvPr>
        </p:nvSpPr>
        <p:spPr>
          <a:xfrm>
            <a:off x="1479550" y="1763671"/>
            <a:ext cx="9232900" cy="3974124"/>
          </a:xfrm>
        </p:spPr>
        <p:txBody>
          <a:bodyPr vert="horz" lIns="91440" tIns="45720" rIns="91440" bIns="45720" rtlCol="0" anchor="ctr">
            <a:normAutofit/>
          </a:bodyPr>
          <a:lstStyle/>
          <a:p>
            <a:pPr algn="ctr">
              <a:lnSpc>
                <a:spcPct val="100000"/>
              </a:lnSpc>
            </a:pPr>
            <a:r>
              <a:rPr lang="en-US" dirty="0">
                <a:solidFill>
                  <a:schemeClr val="tx1">
                    <a:lumMod val="85000"/>
                    <a:lumOff val="15000"/>
                  </a:schemeClr>
                </a:solidFill>
                <a:latin typeface="Segoe UI" panose="020B0502040204020203" pitchFamily="34" charset="0"/>
                <a:cs typeface="Segoe UI" panose="020B0502040204020203" pitchFamily="34" charset="0"/>
              </a:rPr>
              <a:t>Using </a:t>
            </a:r>
            <a:r>
              <a:rPr lang="en-US" b="1" i="1" dirty="0">
                <a:solidFill>
                  <a:schemeClr val="tx1">
                    <a:lumMod val="85000"/>
                    <a:lumOff val="15000"/>
                  </a:schemeClr>
                </a:solidFill>
                <a:latin typeface="Segoe UI" panose="020B0502040204020203" pitchFamily="34" charset="0"/>
                <a:cs typeface="Segoe UI" panose="020B0502040204020203" pitchFamily="34" charset="0"/>
              </a:rPr>
              <a:t>one</a:t>
            </a:r>
            <a:r>
              <a:rPr lang="en-US" dirty="0">
                <a:solidFill>
                  <a:schemeClr val="tx1">
                    <a:lumMod val="85000"/>
                    <a:lumOff val="15000"/>
                  </a:schemeClr>
                </a:solidFill>
                <a:latin typeface="Segoe UI" panose="020B0502040204020203" pitchFamily="34" charset="0"/>
                <a:cs typeface="Segoe UI" panose="020B0502040204020203" pitchFamily="34" charset="0"/>
              </a:rPr>
              <a:t> word, what comes to mind when you think of human trafficking?</a:t>
            </a:r>
          </a:p>
        </p:txBody>
      </p:sp>
      <p:sp>
        <p:nvSpPr>
          <p:cNvPr id="3" name="Slide Number Placeholder 2">
            <a:extLst>
              <a:ext uri="{FF2B5EF4-FFF2-40B4-BE49-F238E27FC236}">
                <a16:creationId xmlns:a16="http://schemas.microsoft.com/office/drawing/2014/main" id="{EA6821B2-503F-47AA-8B9C-674521B46D24}"/>
              </a:ext>
            </a:extLst>
          </p:cNvPr>
          <p:cNvSpPr>
            <a:spLocks noGrp="1"/>
          </p:cNvSpPr>
          <p:nvPr>
            <p:ph type="sldNum" sz="quarter" idx="8"/>
          </p:nvPr>
        </p:nvSpPr>
        <p:spPr/>
        <p:txBody>
          <a:bodyPr/>
          <a:lstStyle/>
          <a:p>
            <a:pPr lvl="0"/>
            <a:fld id="{6E4D9A7D-EB4F-44C3-8DEB-B83CC6D6A65A}" type="slidenum">
              <a:rPr lang="en-US" smtClean="0"/>
              <a:t>5</a:t>
            </a:fld>
            <a:endParaRPr lang="en-US" dirty="0"/>
          </a:p>
        </p:txBody>
      </p:sp>
    </p:spTree>
    <p:extLst>
      <p:ext uri="{BB962C8B-B14F-4D97-AF65-F5344CB8AC3E}">
        <p14:creationId xmlns:p14="http://schemas.microsoft.com/office/powerpoint/2010/main" val="712194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8D0D377-A5EF-41AD-BACF-A532994D1EB9}"/>
              </a:ext>
            </a:extLst>
          </p:cNvPr>
          <p:cNvSpPr txBox="1">
            <a:spLocks noGrp="1"/>
          </p:cNvSpPr>
          <p:nvPr>
            <p:ph type="sldNum" sz="quarter" idx="8"/>
          </p:nvPr>
        </p:nvSpPr>
        <p:spPr>
          <a:xfrm>
            <a:off x="8610603" y="6356351"/>
            <a:ext cx="2743200" cy="365129"/>
          </a:xfrm>
        </p:spPr>
        <p:txBody>
          <a:bodyPr/>
          <a:lstStyle/>
          <a:p>
            <a:pPr lvl="0"/>
            <a:fld id="{BC343ABF-13D2-4909-9D4C-5D22BA96A240}" type="slidenum">
              <a:rPr/>
              <a:t>50</a:t>
            </a:fld>
            <a:endParaRPr lang="en-US" dirty="0"/>
          </a:p>
        </p:txBody>
      </p:sp>
      <p:sp>
        <p:nvSpPr>
          <p:cNvPr id="7" name="Title 3">
            <a:extLst>
              <a:ext uri="{FF2B5EF4-FFF2-40B4-BE49-F238E27FC236}">
                <a16:creationId xmlns:a16="http://schemas.microsoft.com/office/drawing/2014/main" id="{6B69E587-07F9-418F-86BB-61F3C372633F}"/>
              </a:ext>
            </a:extLst>
          </p:cNvPr>
          <p:cNvSpPr txBox="1">
            <a:spLocks/>
          </p:cNvSpPr>
          <p:nvPr/>
        </p:nvSpPr>
        <p:spPr>
          <a:xfrm>
            <a:off x="1606550" y="1839722"/>
            <a:ext cx="8978900" cy="3178555"/>
          </a:xfrm>
          <a:prstGeom prst="rect">
            <a:avLst/>
          </a:prstGeom>
          <a:noFill/>
          <a:ln>
            <a:noFill/>
          </a:ln>
        </p:spPr>
        <p:txBody>
          <a:bodyPr vert="horz" wrap="square" lIns="91440" tIns="45720" rIns="91440" bIns="45720" anchor="ctr" anchorCtr="1"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lnSpc>
                <a:spcPct val="120000"/>
              </a:lnSpc>
            </a:pPr>
            <a:r>
              <a:rPr lang="en-US" sz="5400" dirty="0">
                <a:solidFill>
                  <a:schemeClr val="tx1">
                    <a:lumMod val="85000"/>
                    <a:lumOff val="15000"/>
                  </a:schemeClr>
                </a:solidFill>
                <a:latin typeface="Segoe UI" panose="020B0502040204020203" pitchFamily="34" charset="0"/>
                <a:cs typeface="Segoe UI" panose="020B0502040204020203" pitchFamily="34" charset="0"/>
              </a:rPr>
              <a:t>What tips would you need to keep in mind when assessing or supporting a victim?</a:t>
            </a:r>
          </a:p>
        </p:txBody>
      </p:sp>
      <p:sp>
        <p:nvSpPr>
          <p:cNvPr id="2" name="TextBox 1">
            <a:extLst>
              <a:ext uri="{FF2B5EF4-FFF2-40B4-BE49-F238E27FC236}">
                <a16:creationId xmlns:a16="http://schemas.microsoft.com/office/drawing/2014/main" id="{621A91E3-6DCE-486F-978A-D2A835CC1DEE}"/>
              </a:ext>
            </a:extLst>
          </p:cNvPr>
          <p:cNvSpPr txBox="1"/>
          <p:nvPr/>
        </p:nvSpPr>
        <p:spPr>
          <a:xfrm>
            <a:off x="654423" y="600635"/>
            <a:ext cx="3630706" cy="769441"/>
          </a:xfrm>
          <a:prstGeom prst="rect">
            <a:avLst/>
          </a:prstGeom>
          <a:noFill/>
        </p:spPr>
        <p:txBody>
          <a:bodyPr wrap="square" rtlCol="0">
            <a:spAutoFit/>
          </a:bodyPr>
          <a:lstStyle/>
          <a:p>
            <a:r>
              <a:rPr lang="en-US" sz="4400" dirty="0">
                <a:solidFill>
                  <a:schemeClr val="bg1"/>
                </a:solidFill>
              </a:rPr>
              <a:t>PAIR SHARE</a:t>
            </a:r>
          </a:p>
        </p:txBody>
      </p:sp>
    </p:spTree>
    <p:extLst>
      <p:ext uri="{BB962C8B-B14F-4D97-AF65-F5344CB8AC3E}">
        <p14:creationId xmlns:p14="http://schemas.microsoft.com/office/powerpoint/2010/main" val="818957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ape 193">
            <a:extLst>
              <a:ext uri="{FF2B5EF4-FFF2-40B4-BE49-F238E27FC236}">
                <a16:creationId xmlns:a16="http://schemas.microsoft.com/office/drawing/2014/main" id="{335CD82E-4349-4944-AC63-460ECCB8719C}"/>
              </a:ext>
            </a:extLst>
          </p:cNvPr>
          <p:cNvGraphicFramePr/>
          <p:nvPr>
            <p:extLst>
              <p:ext uri="{D42A27DB-BD31-4B8C-83A1-F6EECF244321}">
                <p14:modId xmlns:p14="http://schemas.microsoft.com/office/powerpoint/2010/main" val="3920745582"/>
              </p:ext>
            </p:extLst>
          </p:nvPr>
        </p:nvGraphicFramePr>
        <p:xfrm>
          <a:off x="3823647" y="584200"/>
          <a:ext cx="7507968"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9FB5D450-563E-4BCD-BC9E-6D95D0FC479A}"/>
              </a:ext>
            </a:extLst>
          </p:cNvPr>
          <p:cNvSpPr txBox="1">
            <a:spLocks/>
          </p:cNvSpPr>
          <p:nvPr/>
        </p:nvSpPr>
        <p:spPr>
          <a:xfrm>
            <a:off x="660400" y="1714500"/>
            <a:ext cx="2743200" cy="2743200"/>
          </a:xfrm>
          <a:prstGeom prst="ellipse">
            <a:avLst/>
          </a:prstGeom>
          <a:solidFill>
            <a:srgbClr val="262626"/>
          </a:solidFill>
          <a:ln w="174625" cmpd="thinThick">
            <a:solidFill>
              <a:srgbClr val="262626"/>
            </a:solid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pPr algn="ctr"/>
            <a:r>
              <a:rPr lang="en-US" sz="2400" dirty="0">
                <a:latin typeface="Segoe UI" panose="020B0502040204020203" pitchFamily="34" charset="0"/>
                <a:cs typeface="Segoe UI" panose="020B0502040204020203" pitchFamily="34" charset="0"/>
              </a:rPr>
              <a:t>Tips for connecting with victims</a:t>
            </a:r>
          </a:p>
        </p:txBody>
      </p:sp>
      <p:sp>
        <p:nvSpPr>
          <p:cNvPr id="5" name="Slide Number Placeholder 4">
            <a:extLst>
              <a:ext uri="{FF2B5EF4-FFF2-40B4-BE49-F238E27FC236}">
                <a16:creationId xmlns:a16="http://schemas.microsoft.com/office/drawing/2014/main" id="{9C49A58D-BC52-401F-AD81-2505B61A3A45}"/>
              </a:ext>
            </a:extLst>
          </p:cNvPr>
          <p:cNvSpPr>
            <a:spLocks noGrp="1"/>
          </p:cNvSpPr>
          <p:nvPr>
            <p:ph type="sldNum" sz="quarter" idx="8"/>
          </p:nvPr>
        </p:nvSpPr>
        <p:spPr/>
        <p:txBody>
          <a:bodyPr/>
          <a:lstStyle/>
          <a:p>
            <a:pPr lvl="0"/>
            <a:fld id="{FA88E205-FD09-460A-8860-3AB65C62B785}" type="slidenum">
              <a:rPr lang="en-US" smtClean="0"/>
              <a:t>51</a:t>
            </a:fld>
            <a:endParaRPr lang="en-US" dirty="0"/>
          </a:p>
        </p:txBody>
      </p:sp>
    </p:spTree>
    <p:extLst>
      <p:ext uri="{BB962C8B-B14F-4D97-AF65-F5344CB8AC3E}">
        <p14:creationId xmlns:p14="http://schemas.microsoft.com/office/powerpoint/2010/main" val="45029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0C4299BE-8511-48DE-89E8-E030ECDF558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ADDE9FD-3EC1-49ED-A54D-F6C20EB2CE0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3052E6BE-ACE8-40F3-ABA0-C3881542234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F6F7354-EAA8-482A-867E-3DBF9FA7AD5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C1763748-FFB5-4118-A484-BE7C7D70160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DA6883F2-1B97-4AB6-8DB5-A962713502B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71A2D04A-CE73-4C6C-9F60-96DCF98C013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2F290196-298B-4ADB-8EC8-7CA410F2ABE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40638A7E-DF64-4E3A-BFBE-FAB55AB9DF63}"/>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dgm id="{BA6A6020-BB21-4EBB-9140-297DA25D74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2D19FA-0DB4-4CAD-8A0E-F78C92712D2F}"/>
              </a:ext>
            </a:extLst>
          </p:cNvPr>
          <p:cNvSpPr>
            <a:spLocks noGrp="1"/>
          </p:cNvSpPr>
          <p:nvPr>
            <p:ph idx="1"/>
          </p:nvPr>
        </p:nvSpPr>
        <p:spPr>
          <a:xfrm>
            <a:off x="838203" y="1756177"/>
            <a:ext cx="10515600" cy="4351336"/>
          </a:xfrm>
        </p:spPr>
        <p:txBody>
          <a:bodyPr>
            <a:normAutofit/>
          </a:bodyPr>
          <a:lstStyle/>
          <a:p>
            <a:pPr marL="344170" indent="-344170"/>
            <a:r>
              <a:rPr lang="en-US" sz="2400" dirty="0"/>
              <a:t>Stay neutral and consistent </a:t>
            </a:r>
          </a:p>
          <a:p>
            <a:pPr marL="344170" indent="-344170"/>
            <a:r>
              <a:rPr lang="en-US" sz="2400" dirty="0"/>
              <a:t>Empathy and compassion </a:t>
            </a:r>
          </a:p>
          <a:p>
            <a:pPr marL="344170" indent="-344170"/>
            <a:r>
              <a:rPr lang="en-US" sz="2400" dirty="0"/>
              <a:t>Recognize complexity of trauma and validate coping skills</a:t>
            </a:r>
          </a:p>
          <a:p>
            <a:pPr marL="344170" indent="-344170"/>
            <a:r>
              <a:rPr lang="en-US" sz="2400" dirty="0"/>
              <a:t>Collaborate with the survivor and follow their lead</a:t>
            </a:r>
          </a:p>
          <a:p>
            <a:pPr marL="344170" indent="-344170"/>
            <a:r>
              <a:rPr lang="en-US" sz="2400" dirty="0"/>
              <a:t>Reflect language </a:t>
            </a:r>
          </a:p>
          <a:p>
            <a:pPr marL="344170" indent="-344170"/>
            <a:r>
              <a:rPr lang="en-US" sz="2400" dirty="0"/>
              <a:t>Create a welcoming space</a:t>
            </a:r>
          </a:p>
        </p:txBody>
      </p:sp>
      <p:sp>
        <p:nvSpPr>
          <p:cNvPr id="3" name="Title 2">
            <a:extLst>
              <a:ext uri="{FF2B5EF4-FFF2-40B4-BE49-F238E27FC236}">
                <a16:creationId xmlns:a16="http://schemas.microsoft.com/office/drawing/2014/main" id="{2B1DDEAB-6AEE-4502-BFFC-D4ABD9584427}"/>
              </a:ext>
            </a:extLst>
          </p:cNvPr>
          <p:cNvSpPr>
            <a:spLocks noGrp="1"/>
          </p:cNvSpPr>
          <p:nvPr>
            <p:ph type="title"/>
          </p:nvPr>
        </p:nvSpPr>
        <p:spPr/>
        <p:txBody>
          <a:bodyPr/>
          <a:lstStyle/>
          <a:p>
            <a:r>
              <a:rPr lang="en-US" dirty="0">
                <a:solidFill>
                  <a:schemeClr val="bg1"/>
                </a:solidFill>
              </a:rPr>
              <a:t>Trauma Informed Approach</a:t>
            </a:r>
          </a:p>
        </p:txBody>
      </p:sp>
      <p:sp>
        <p:nvSpPr>
          <p:cNvPr id="5" name="Slide Number Placeholder 4">
            <a:extLst>
              <a:ext uri="{FF2B5EF4-FFF2-40B4-BE49-F238E27FC236}">
                <a16:creationId xmlns:a16="http://schemas.microsoft.com/office/drawing/2014/main" id="{2AB21946-0549-417C-94F8-E83419D31251}"/>
              </a:ext>
            </a:extLst>
          </p:cNvPr>
          <p:cNvSpPr>
            <a:spLocks noGrp="1"/>
          </p:cNvSpPr>
          <p:nvPr>
            <p:ph type="sldNum" sz="quarter" idx="8"/>
          </p:nvPr>
        </p:nvSpPr>
        <p:spPr/>
        <p:txBody>
          <a:bodyPr/>
          <a:lstStyle/>
          <a:p>
            <a:pPr lvl="0"/>
            <a:fld id="{6E4D9A7D-EB4F-44C3-8DEB-B83CC6D6A65A}" type="slidenum">
              <a:rPr lang="en-US" smtClean="0"/>
              <a:t>52</a:t>
            </a:fld>
            <a:endParaRPr lang="en-US" dirty="0"/>
          </a:p>
        </p:txBody>
      </p:sp>
    </p:spTree>
    <p:extLst>
      <p:ext uri="{BB962C8B-B14F-4D97-AF65-F5344CB8AC3E}">
        <p14:creationId xmlns:p14="http://schemas.microsoft.com/office/powerpoint/2010/main" val="288572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D6BA2-454A-4093-ACC8-5ADB6DAC638F}"/>
              </a:ext>
            </a:extLst>
          </p:cNvPr>
          <p:cNvSpPr txBox="1">
            <a:spLocks noGrp="1"/>
          </p:cNvSpPr>
          <p:nvPr>
            <p:ph type="title"/>
          </p:nvPr>
        </p:nvSpPr>
        <p:spPr>
          <a:xfrm>
            <a:off x="2555631" y="2333873"/>
            <a:ext cx="7080738" cy="2190254"/>
          </a:xfrm>
        </p:spPr>
        <p:txBody>
          <a:bodyPr anchorCtr="1"/>
          <a:lstStyle/>
          <a:p>
            <a:pPr lvl="0" algn="ctr"/>
            <a:r>
              <a:rPr lang="en-US" sz="5400" b="1" dirty="0">
                <a:solidFill>
                  <a:schemeClr val="tx1">
                    <a:lumMod val="85000"/>
                    <a:lumOff val="15000"/>
                  </a:schemeClr>
                </a:solidFill>
                <a:latin typeface="Segoe UI" panose="020B0502040204020203" pitchFamily="34" charset="0"/>
                <a:cs typeface="Segoe UI" panose="020B0502040204020203" pitchFamily="34" charset="0"/>
              </a:rPr>
              <a:t>Role Play</a:t>
            </a:r>
          </a:p>
        </p:txBody>
      </p:sp>
      <p:sp>
        <p:nvSpPr>
          <p:cNvPr id="3" name="Slide Number Placeholder 2">
            <a:extLst>
              <a:ext uri="{FF2B5EF4-FFF2-40B4-BE49-F238E27FC236}">
                <a16:creationId xmlns:a16="http://schemas.microsoft.com/office/drawing/2014/main" id="{881DB312-BCA2-4718-888D-BD8B6B51D685}"/>
              </a:ext>
            </a:extLst>
          </p:cNvPr>
          <p:cNvSpPr>
            <a:spLocks noGrp="1"/>
          </p:cNvSpPr>
          <p:nvPr>
            <p:ph type="sldNum" sz="quarter" idx="8"/>
          </p:nvPr>
        </p:nvSpPr>
        <p:spPr/>
        <p:txBody>
          <a:bodyPr/>
          <a:lstStyle/>
          <a:p>
            <a:pPr lvl="0"/>
            <a:fld id="{6E4D9A7D-EB4F-44C3-8DEB-B83CC6D6A65A}" type="slidenum">
              <a:rPr lang="en-US" smtClean="0"/>
              <a:t>53</a:t>
            </a:fld>
            <a:endParaRPr lang="en-US" dirty="0"/>
          </a:p>
        </p:txBody>
      </p:sp>
    </p:spTree>
    <p:extLst>
      <p:ext uri="{BB962C8B-B14F-4D97-AF65-F5344CB8AC3E}">
        <p14:creationId xmlns:p14="http://schemas.microsoft.com/office/powerpoint/2010/main" val="1074909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Graphic 121" descr="Group">
            <a:extLst>
              <a:ext uri="{FF2B5EF4-FFF2-40B4-BE49-F238E27FC236}">
                <a16:creationId xmlns:a16="http://schemas.microsoft.com/office/drawing/2014/main" id="{C9BC4562-9802-4725-ACE1-3CCCF929B8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5200" y="3204846"/>
            <a:ext cx="2959100" cy="2959100"/>
          </a:xfrm>
          <a:prstGeom prst="rect">
            <a:avLst/>
          </a:prstGeom>
        </p:spPr>
      </p:pic>
      <p:sp>
        <p:nvSpPr>
          <p:cNvPr id="3" name="Slide Number Placeholder 2">
            <a:extLst>
              <a:ext uri="{FF2B5EF4-FFF2-40B4-BE49-F238E27FC236}">
                <a16:creationId xmlns:a16="http://schemas.microsoft.com/office/drawing/2014/main" id="{42303495-AC0A-47D3-939C-A2050940EF42}"/>
              </a:ext>
            </a:extLst>
          </p:cNvPr>
          <p:cNvSpPr>
            <a:spLocks noGrp="1"/>
          </p:cNvSpPr>
          <p:nvPr>
            <p:ph type="sldNum" sz="quarter" idx="12"/>
          </p:nvPr>
        </p:nvSpPr>
        <p:spPr>
          <a:xfrm>
            <a:off x="9977108" y="6356350"/>
            <a:ext cx="1376692" cy="365125"/>
          </a:xfrm>
        </p:spPr>
        <p:txBody>
          <a:bodyPr>
            <a:normAutofit lnSpcReduction="10000"/>
          </a:bodyPr>
          <a:lstStyle/>
          <a:p>
            <a:pPr>
              <a:spcAft>
                <a:spcPts val="600"/>
              </a:spcAft>
            </a:pPr>
            <a:fld id="{0D096DC5-5CB9-44F5-BADD-9EBF6A8A8EF5}" type="slidenum">
              <a:rPr lang="en-US">
                <a:solidFill>
                  <a:srgbClr val="FFFFFF">
                    <a:alpha val="80000"/>
                  </a:srgbClr>
                </a:solidFill>
              </a:rPr>
              <a:pPr>
                <a:spcAft>
                  <a:spcPts val="600"/>
                </a:spcAft>
              </a:pPr>
              <a:t>54</a:t>
            </a:fld>
            <a:endParaRPr lang="en-US">
              <a:solidFill>
                <a:srgbClr val="FFFFFF">
                  <a:alpha val="80000"/>
                </a:srgbClr>
              </a:solidFill>
            </a:endParaRPr>
          </a:p>
        </p:txBody>
      </p:sp>
      <p:sp>
        <p:nvSpPr>
          <p:cNvPr id="5" name="TextBox 4">
            <a:extLst>
              <a:ext uri="{FF2B5EF4-FFF2-40B4-BE49-F238E27FC236}">
                <a16:creationId xmlns:a16="http://schemas.microsoft.com/office/drawing/2014/main" id="{0CA0F84A-60A6-4AF8-8F5E-75A0E3857F3C}"/>
              </a:ext>
            </a:extLst>
          </p:cNvPr>
          <p:cNvSpPr txBox="1"/>
          <p:nvPr/>
        </p:nvSpPr>
        <p:spPr>
          <a:xfrm>
            <a:off x="647700" y="1678444"/>
            <a:ext cx="7937500" cy="411388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3200" dirty="0">
                <a:solidFill>
                  <a:schemeClr val="tx1">
                    <a:lumMod val="85000"/>
                    <a:lumOff val="15000"/>
                  </a:schemeClr>
                </a:solidFill>
                <a:latin typeface="Segoe UI" panose="020B0502040204020203" pitchFamily="34" charset="0"/>
                <a:cs typeface="Segoe UI" panose="020B0502040204020203" pitchFamily="34" charset="0"/>
              </a:rPr>
              <a:t>T and U visa</a:t>
            </a:r>
          </a:p>
          <a:p>
            <a:pPr marL="285750" indent="-285750">
              <a:lnSpc>
                <a:spcPct val="120000"/>
              </a:lnSpc>
              <a:buFont typeface="Arial" panose="020B0604020202020204" pitchFamily="34" charset="0"/>
              <a:buChar char="•"/>
            </a:pPr>
            <a:r>
              <a:rPr lang="en-US" sz="3200" dirty="0">
                <a:solidFill>
                  <a:schemeClr val="tx1">
                    <a:lumMod val="85000"/>
                    <a:lumOff val="15000"/>
                  </a:schemeClr>
                </a:solidFill>
                <a:latin typeface="Segoe UI" panose="020B0502040204020203" pitchFamily="34" charset="0"/>
                <a:cs typeface="Segoe UI" panose="020B0502040204020203" pitchFamily="34" charset="0"/>
              </a:rPr>
              <a:t>Funds for victims</a:t>
            </a:r>
          </a:p>
          <a:p>
            <a:pPr marL="742950" lvl="1" indent="-169863">
              <a:lnSpc>
                <a:spcPct val="120000"/>
              </a:lnSpc>
              <a:buFont typeface="Arial" panose="020B0604020202020204" pitchFamily="34" charset="0"/>
              <a:buChar char="•"/>
            </a:pPr>
            <a:r>
              <a:rPr lang="en-US" sz="2800" dirty="0">
                <a:solidFill>
                  <a:schemeClr val="tx1">
                    <a:lumMod val="85000"/>
                    <a:lumOff val="15000"/>
                  </a:schemeClr>
                </a:solidFill>
                <a:latin typeface="Segoe UI" panose="020B0502040204020203" pitchFamily="34" charset="0"/>
                <a:cs typeface="Segoe UI" panose="020B0502040204020203" pitchFamily="34" charset="0"/>
              </a:rPr>
              <a:t>TVPA</a:t>
            </a:r>
          </a:p>
          <a:p>
            <a:pPr marL="1200150" lvl="2" indent="-169863">
              <a:lnSpc>
                <a:spcPct val="120000"/>
              </a:lnSpc>
              <a:buFont typeface="Arial" panose="020B0604020202020204" pitchFamily="34" charset="0"/>
              <a:buChar char="•"/>
            </a:pPr>
            <a:r>
              <a:rPr lang="en-US" sz="2400" dirty="0">
                <a:solidFill>
                  <a:schemeClr val="tx1">
                    <a:lumMod val="85000"/>
                    <a:lumOff val="15000"/>
                  </a:schemeClr>
                </a:solidFill>
                <a:latin typeface="Segoe UI" panose="020B0502040204020203" pitchFamily="34" charset="0"/>
                <a:cs typeface="Segoe UI" panose="020B0502040204020203" pitchFamily="34" charset="0"/>
              </a:rPr>
              <a:t>US Committee for Refugees and Immigrants</a:t>
            </a:r>
          </a:p>
          <a:p>
            <a:pPr marL="742950" lvl="1" indent="-169863">
              <a:lnSpc>
                <a:spcPct val="120000"/>
              </a:lnSpc>
              <a:buFont typeface="Arial" panose="020B0604020202020204" pitchFamily="34" charset="0"/>
              <a:buChar char="•"/>
            </a:pPr>
            <a:r>
              <a:rPr lang="en-US" sz="2800" dirty="0">
                <a:solidFill>
                  <a:schemeClr val="tx1">
                    <a:lumMod val="85000"/>
                    <a:lumOff val="15000"/>
                  </a:schemeClr>
                </a:solidFill>
                <a:latin typeface="Segoe UI" panose="020B0502040204020203" pitchFamily="34" charset="0"/>
                <a:cs typeface="Segoe UI" panose="020B0502040204020203" pitchFamily="34" charset="0"/>
              </a:rPr>
              <a:t>OVC</a:t>
            </a:r>
          </a:p>
          <a:p>
            <a:pPr marL="1200150" lvl="2" indent="-169863">
              <a:lnSpc>
                <a:spcPct val="120000"/>
              </a:lnSpc>
              <a:buFont typeface="Arial" panose="020B0604020202020204" pitchFamily="34" charset="0"/>
              <a:buChar char="•"/>
            </a:pPr>
            <a:r>
              <a:rPr lang="en-US" sz="2400" dirty="0">
                <a:solidFill>
                  <a:schemeClr val="tx1">
                    <a:lumMod val="85000"/>
                    <a:lumOff val="15000"/>
                  </a:schemeClr>
                </a:solidFill>
                <a:latin typeface="Segoe UI" panose="020B0502040204020203" pitchFamily="34" charset="0"/>
                <a:cs typeface="Segoe UI" panose="020B0502040204020203" pitchFamily="34" charset="0"/>
              </a:rPr>
              <a:t>PSATS</a:t>
            </a:r>
            <a:endParaRPr lang="en-US" sz="2800" dirty="0">
              <a:solidFill>
                <a:schemeClr val="tx1">
                  <a:lumMod val="85000"/>
                  <a:lumOff val="15000"/>
                </a:schemeClr>
              </a:solidFill>
              <a:latin typeface="Segoe UI" panose="020B0502040204020203" pitchFamily="34" charset="0"/>
              <a:cs typeface="Segoe UI" panose="020B0502040204020203" pitchFamily="34" charset="0"/>
            </a:endParaRPr>
          </a:p>
          <a:p>
            <a:pPr marL="742950" lvl="1" indent="-169863">
              <a:lnSpc>
                <a:spcPct val="120000"/>
              </a:lnSpc>
              <a:buFont typeface="Arial" panose="020B0604020202020204" pitchFamily="34" charset="0"/>
              <a:buChar char="•"/>
            </a:pPr>
            <a:r>
              <a:rPr lang="en-US" sz="2800" dirty="0">
                <a:solidFill>
                  <a:schemeClr val="tx1">
                    <a:lumMod val="85000"/>
                    <a:lumOff val="15000"/>
                  </a:schemeClr>
                </a:solidFill>
                <a:latin typeface="Segoe UI" panose="020B0502040204020203" pitchFamily="34" charset="0"/>
                <a:cs typeface="Segoe UI" panose="020B0502040204020203" pitchFamily="34" charset="0"/>
              </a:rPr>
              <a:t>VOCA</a:t>
            </a:r>
          </a:p>
          <a:p>
            <a:pPr marL="1200150" lvl="2" indent="-169863">
              <a:lnSpc>
                <a:spcPct val="120000"/>
              </a:lnSpc>
              <a:buFont typeface="Arial" panose="020B0604020202020204" pitchFamily="34" charset="0"/>
              <a:buChar char="•"/>
            </a:pPr>
            <a:r>
              <a:rPr lang="en-US" sz="2400" dirty="0">
                <a:solidFill>
                  <a:schemeClr val="tx1">
                    <a:lumMod val="85000"/>
                    <a:lumOff val="15000"/>
                  </a:schemeClr>
                </a:solidFill>
                <a:latin typeface="Segoe UI" panose="020B0502040204020203" pitchFamily="34" charset="0"/>
                <a:cs typeface="Segoe UI" panose="020B0502040204020203" pitchFamily="34" charset="0"/>
              </a:rPr>
              <a:t>MECASA</a:t>
            </a:r>
            <a:endParaRPr lang="en-US" sz="28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2" name="Title 3">
            <a:extLst>
              <a:ext uri="{FF2B5EF4-FFF2-40B4-BE49-F238E27FC236}">
                <a16:creationId xmlns:a16="http://schemas.microsoft.com/office/drawing/2014/main" id="{933222C9-ED42-4587-9B40-76A7C6DA30DF}"/>
              </a:ext>
            </a:extLst>
          </p:cNvPr>
          <p:cNvSpPr txBox="1">
            <a:spLocks noGrp="1"/>
          </p:cNvSpPr>
          <p:nvPr>
            <p:ph type="title"/>
          </p:nvPr>
        </p:nvSpPr>
        <p:spPr>
          <a:xfrm>
            <a:off x="838203" y="352885"/>
            <a:ext cx="10515600" cy="1325559"/>
          </a:xfrm>
        </p:spPr>
        <p:txBody>
          <a:bodyPr/>
          <a:lstStyle/>
          <a:p>
            <a:pPr lvl="0"/>
            <a:r>
              <a:rPr lang="en-US" sz="4000" dirty="0"/>
              <a:t>Resources for survivors</a:t>
            </a:r>
          </a:p>
        </p:txBody>
      </p:sp>
    </p:spTree>
    <p:extLst>
      <p:ext uri="{BB962C8B-B14F-4D97-AF65-F5344CB8AC3E}">
        <p14:creationId xmlns:p14="http://schemas.microsoft.com/office/powerpoint/2010/main" val="1179674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Shape 201">
            <a:extLst>
              <a:ext uri="{FF2B5EF4-FFF2-40B4-BE49-F238E27FC236}">
                <a16:creationId xmlns:a16="http://schemas.microsoft.com/office/drawing/2014/main" id="{35C4B22E-4827-429F-994B-FF22560461F2}"/>
              </a:ext>
            </a:extLst>
          </p:cNvPr>
          <p:cNvSpPr txBox="1">
            <a:spLocks noGrp="1"/>
          </p:cNvSpPr>
          <p:nvPr>
            <p:ph idx="1"/>
          </p:nvPr>
        </p:nvSpPr>
        <p:spPr>
          <a:xfrm>
            <a:off x="791903" y="1818182"/>
            <a:ext cx="10317476" cy="4351336"/>
          </a:xfrm>
        </p:spPr>
        <p:txBody>
          <a:bodyPr/>
          <a:lstStyle/>
          <a:p>
            <a:pPr marL="0" lvl="0" indent="0">
              <a:buNone/>
            </a:pPr>
            <a:r>
              <a:rPr lang="en-US" dirty="0">
                <a:solidFill>
                  <a:schemeClr val="tx1">
                    <a:lumMod val="85000"/>
                    <a:lumOff val="15000"/>
                  </a:schemeClr>
                </a:solidFill>
              </a:rPr>
              <a:t>NHTH: Maine’s single point of contact for HT referrals</a:t>
            </a:r>
          </a:p>
          <a:p>
            <a:pPr lvl="0"/>
            <a:r>
              <a:rPr lang="en-US" dirty="0">
                <a:solidFill>
                  <a:schemeClr val="tx1">
                    <a:lumMod val="85000"/>
                    <a:lumOff val="15000"/>
                  </a:schemeClr>
                </a:solidFill>
              </a:rPr>
              <a:t>Toll-free hotline 24/7</a:t>
            </a:r>
          </a:p>
          <a:p>
            <a:pPr lvl="0"/>
            <a:r>
              <a:rPr lang="en-US" dirty="0">
                <a:solidFill>
                  <a:schemeClr val="tx1">
                    <a:lumMod val="85000"/>
                    <a:lumOff val="15000"/>
                  </a:schemeClr>
                </a:solidFill>
              </a:rPr>
              <a:t>Urgent and non-urgent</a:t>
            </a:r>
          </a:p>
          <a:p>
            <a:pPr lvl="0"/>
            <a:r>
              <a:rPr lang="en-US" dirty="0">
                <a:solidFill>
                  <a:schemeClr val="tx1">
                    <a:lumMod val="85000"/>
                    <a:lumOff val="15000"/>
                  </a:schemeClr>
                </a:solidFill>
              </a:rPr>
              <a:t>200 languages are available</a:t>
            </a:r>
          </a:p>
          <a:p>
            <a:pPr lvl="0"/>
            <a:r>
              <a:rPr lang="en-US" dirty="0">
                <a:solidFill>
                  <a:schemeClr val="tx1">
                    <a:lumMod val="85000"/>
                    <a:lumOff val="15000"/>
                  </a:schemeClr>
                </a:solidFill>
              </a:rPr>
              <a:t>Connected to Maine resources</a:t>
            </a:r>
          </a:p>
        </p:txBody>
      </p:sp>
      <p:sp>
        <p:nvSpPr>
          <p:cNvPr id="3" name="Shape 200">
            <a:extLst>
              <a:ext uri="{FF2B5EF4-FFF2-40B4-BE49-F238E27FC236}">
                <a16:creationId xmlns:a16="http://schemas.microsoft.com/office/drawing/2014/main" id="{50A44E68-E69F-4116-98D9-D6650BE452AB}"/>
              </a:ext>
            </a:extLst>
          </p:cNvPr>
          <p:cNvSpPr txBox="1">
            <a:spLocks noGrp="1"/>
          </p:cNvSpPr>
          <p:nvPr>
            <p:ph type="title"/>
          </p:nvPr>
        </p:nvSpPr>
        <p:spPr/>
        <p:txBody>
          <a:bodyPr>
            <a:normAutofit/>
          </a:bodyPr>
          <a:lstStyle/>
          <a:p>
            <a:pPr lvl="0"/>
            <a:r>
              <a:rPr lang="en-US" sz="4000" dirty="0"/>
              <a:t>Making referrals</a:t>
            </a:r>
          </a:p>
        </p:txBody>
      </p:sp>
      <p:sp>
        <p:nvSpPr>
          <p:cNvPr id="4" name="Slide Number Placeholder 3">
            <a:extLst>
              <a:ext uri="{FF2B5EF4-FFF2-40B4-BE49-F238E27FC236}">
                <a16:creationId xmlns:a16="http://schemas.microsoft.com/office/drawing/2014/main" id="{611E8C66-D191-4655-B1AA-8ED79832425F}"/>
              </a:ext>
            </a:extLst>
          </p:cNvPr>
          <p:cNvSpPr txBox="1">
            <a:spLocks noGrp="1"/>
          </p:cNvSpPr>
          <p:nvPr>
            <p:ph type="sldNum" sz="quarter" idx="8"/>
          </p:nvPr>
        </p:nvSpPr>
        <p:spPr/>
        <p:txBody>
          <a:bodyPr/>
          <a:lstStyle/>
          <a:p>
            <a:pPr lvl="0"/>
            <a:fld id="{33F86703-23E3-499A-9BA2-33C158B8828A}" type="slidenum">
              <a:rPr/>
              <a:t>55</a:t>
            </a:fld>
            <a:endParaRPr lang="en-US" dirty="0"/>
          </a:p>
        </p:txBody>
      </p:sp>
      <p:sp>
        <p:nvSpPr>
          <p:cNvPr id="6" name="TextBox 5">
            <a:extLst>
              <a:ext uri="{FF2B5EF4-FFF2-40B4-BE49-F238E27FC236}">
                <a16:creationId xmlns:a16="http://schemas.microsoft.com/office/drawing/2014/main" id="{9D2E150C-3FCD-4E80-BB25-09883AC6EBB3}"/>
              </a:ext>
            </a:extLst>
          </p:cNvPr>
          <p:cNvSpPr txBox="1"/>
          <p:nvPr/>
        </p:nvSpPr>
        <p:spPr>
          <a:xfrm>
            <a:off x="6642100" y="3347978"/>
            <a:ext cx="4919979" cy="2145268"/>
          </a:xfrm>
          <a:prstGeom prst="roundRect">
            <a:avLst/>
          </a:prstGeom>
          <a:solidFill>
            <a:schemeClr val="bg1">
              <a:lumMod val="50000"/>
            </a:schemeClr>
          </a:solidFill>
        </p:spPr>
        <p:txBody>
          <a:bodyPr wrap="square" rtlCol="0">
            <a:spAutoFit/>
          </a:bodyPr>
          <a:lstStyle/>
          <a:p>
            <a:pPr lvl="1">
              <a:defRPr sz="1800" b="0" i="0" u="none" strike="noStrike" kern="0" cap="none" spc="0" baseline="0">
                <a:solidFill>
                  <a:srgbClr val="000000"/>
                </a:solidFill>
                <a:uFillTx/>
              </a:defRPr>
            </a:pPr>
            <a:r>
              <a:rPr lang="en-US" sz="4000" dirty="0">
                <a:solidFill>
                  <a:srgbClr val="FFFFFF"/>
                </a:solidFill>
              </a:rPr>
              <a:t>National Human Trafficking Hotline: </a:t>
            </a:r>
          </a:p>
          <a:p>
            <a:pPr lvl="1">
              <a:defRPr sz="1800" b="0" i="0" u="none" strike="noStrike" kern="0" cap="none" spc="0" baseline="0">
                <a:solidFill>
                  <a:srgbClr val="000000"/>
                </a:solidFill>
                <a:uFillTx/>
              </a:defRPr>
            </a:pPr>
            <a:r>
              <a:rPr lang="en-US" sz="4000" dirty="0">
                <a:solidFill>
                  <a:srgbClr val="FFFFFF"/>
                </a:solidFill>
              </a:rPr>
              <a:t>1-888-373-7888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4DEDC-9BF5-4AC8-A107-C0D2B92CC6D3}"/>
              </a:ext>
            </a:extLst>
          </p:cNvPr>
          <p:cNvSpPr txBox="1">
            <a:spLocks noGrp="1"/>
          </p:cNvSpPr>
          <p:nvPr>
            <p:ph idx="1"/>
          </p:nvPr>
        </p:nvSpPr>
        <p:spPr>
          <a:xfrm>
            <a:off x="838203" y="1825627"/>
            <a:ext cx="10515600" cy="4096201"/>
          </a:xfrm>
        </p:spPr>
        <p:txBody>
          <a:bodyPr/>
          <a:lstStyle/>
          <a:p>
            <a:pPr marL="0" lvl="0" indent="0">
              <a:buNone/>
            </a:pPr>
            <a:r>
              <a:rPr lang="en-US" dirty="0"/>
              <a:t>Connecting with a local team is the best way to:</a:t>
            </a:r>
          </a:p>
          <a:p>
            <a:pPr lvl="0"/>
            <a:r>
              <a:rPr lang="en-US" dirty="0"/>
              <a:t>Meet many needs efficiently</a:t>
            </a:r>
          </a:p>
          <a:p>
            <a:pPr lvl="0"/>
            <a:r>
              <a:rPr lang="en-US" dirty="0"/>
              <a:t>Maximize community resources</a:t>
            </a:r>
          </a:p>
          <a:p>
            <a:pPr lvl="0"/>
            <a:r>
              <a:rPr lang="en-US" dirty="0"/>
              <a:t>Share information to enhance safety</a:t>
            </a:r>
          </a:p>
          <a:p>
            <a:pPr lvl="0"/>
            <a:r>
              <a:rPr lang="en-US" dirty="0"/>
              <a:t>Access special skills (i.e. immigration)</a:t>
            </a:r>
          </a:p>
          <a:p>
            <a:pPr marL="0" lvl="0" indent="0">
              <a:buNone/>
            </a:pPr>
            <a:endParaRPr lang="en-US" sz="1400" dirty="0"/>
          </a:p>
          <a:p>
            <a:pPr lvl="0"/>
            <a:endParaRPr lang="en-US" dirty="0"/>
          </a:p>
        </p:txBody>
      </p:sp>
      <p:sp>
        <p:nvSpPr>
          <p:cNvPr id="3" name="Slide Number Placeholder 2">
            <a:extLst>
              <a:ext uri="{FF2B5EF4-FFF2-40B4-BE49-F238E27FC236}">
                <a16:creationId xmlns:a16="http://schemas.microsoft.com/office/drawing/2014/main" id="{9B303330-245F-4499-ABE2-F49154EB6371}"/>
              </a:ext>
            </a:extLst>
          </p:cNvPr>
          <p:cNvSpPr txBox="1">
            <a:spLocks noGrp="1"/>
          </p:cNvSpPr>
          <p:nvPr>
            <p:ph type="sldNum" sz="quarter" idx="8"/>
          </p:nvPr>
        </p:nvSpPr>
        <p:spPr/>
        <p:txBody>
          <a:bodyPr/>
          <a:lstStyle/>
          <a:p>
            <a:pPr lvl="0"/>
            <a:fld id="{02E093A9-BEC3-43C1-82CB-11C9EAE91E55}" type="slidenum">
              <a:rPr/>
              <a:t>56</a:t>
            </a:fld>
            <a:endParaRPr lang="en-US" dirty="0"/>
          </a:p>
        </p:txBody>
      </p:sp>
      <p:sp>
        <p:nvSpPr>
          <p:cNvPr id="4" name="Title 3">
            <a:extLst>
              <a:ext uri="{FF2B5EF4-FFF2-40B4-BE49-F238E27FC236}">
                <a16:creationId xmlns:a16="http://schemas.microsoft.com/office/drawing/2014/main" id="{5A52792B-D53F-4638-AD74-67086B30315E}"/>
              </a:ext>
            </a:extLst>
          </p:cNvPr>
          <p:cNvSpPr txBox="1">
            <a:spLocks noGrp="1"/>
          </p:cNvSpPr>
          <p:nvPr>
            <p:ph type="title"/>
          </p:nvPr>
        </p:nvSpPr>
        <p:spPr/>
        <p:txBody>
          <a:bodyPr/>
          <a:lstStyle/>
          <a:p>
            <a:pPr lvl="0"/>
            <a:r>
              <a:rPr lang="en-US" sz="4000" dirty="0"/>
              <a:t>Collaboration matters</a:t>
            </a:r>
          </a:p>
        </p:txBody>
      </p:sp>
      <p:sp>
        <p:nvSpPr>
          <p:cNvPr id="5" name="Oval 4">
            <a:extLst>
              <a:ext uri="{FF2B5EF4-FFF2-40B4-BE49-F238E27FC236}">
                <a16:creationId xmlns:a16="http://schemas.microsoft.com/office/drawing/2014/main" id="{FE4742D5-0CF1-44F7-8379-4D2BD8AD047C}"/>
              </a:ext>
            </a:extLst>
          </p:cNvPr>
          <p:cNvSpPr/>
          <p:nvPr/>
        </p:nvSpPr>
        <p:spPr>
          <a:xfrm>
            <a:off x="7898815" y="2525938"/>
            <a:ext cx="3396147" cy="339589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3B383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FFFFFF"/>
                </a:solidFill>
                <a:uFillTx/>
                <a:latin typeface="Segoe UI" panose="020B0502040204020203" pitchFamily="34" charset="0"/>
                <a:cs typeface="Segoe UI" panose="020B0502040204020203" pitchFamily="34" charset="0"/>
              </a:rPr>
              <a:t>Know your confidentiality obligations before you need them.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Shape 205">
            <a:extLst>
              <a:ext uri="{FF2B5EF4-FFF2-40B4-BE49-F238E27FC236}">
                <a16:creationId xmlns:a16="http://schemas.microsoft.com/office/drawing/2014/main" id="{E3760A09-DF1E-46C4-88A6-F388EA68BEE5}"/>
              </a:ext>
            </a:extLst>
          </p:cNvPr>
          <p:cNvSpPr txBox="1">
            <a:spLocks noGrp="1"/>
          </p:cNvSpPr>
          <p:nvPr>
            <p:ph type="title"/>
          </p:nvPr>
        </p:nvSpPr>
        <p:spPr/>
        <p:txBody>
          <a:bodyPr/>
          <a:lstStyle/>
          <a:p>
            <a:pPr lvl="0"/>
            <a:r>
              <a:rPr lang="en-US" dirty="0"/>
              <a:t>Statewide infrastructure</a:t>
            </a:r>
          </a:p>
        </p:txBody>
      </p:sp>
      <p:grpSp>
        <p:nvGrpSpPr>
          <p:cNvPr id="3" name="Diagram 3">
            <a:extLst>
              <a:ext uri="{FF2B5EF4-FFF2-40B4-BE49-F238E27FC236}">
                <a16:creationId xmlns:a16="http://schemas.microsoft.com/office/drawing/2014/main" id="{29259F75-729E-4BFA-A7B4-5A2CD06733AD}"/>
              </a:ext>
            </a:extLst>
          </p:cNvPr>
          <p:cNvGrpSpPr/>
          <p:nvPr/>
        </p:nvGrpSpPr>
        <p:grpSpPr>
          <a:xfrm>
            <a:off x="2191336" y="1748783"/>
            <a:ext cx="7790867" cy="4089311"/>
            <a:chOff x="2481946" y="1852620"/>
            <a:chExt cx="8291935" cy="4352314"/>
          </a:xfrm>
        </p:grpSpPr>
        <p:sp>
          <p:nvSpPr>
            <p:cNvPr id="4" name="Freeform: Shape 3">
              <a:extLst>
                <a:ext uri="{FF2B5EF4-FFF2-40B4-BE49-F238E27FC236}">
                  <a16:creationId xmlns:a16="http://schemas.microsoft.com/office/drawing/2014/main" id="{8534E6DA-B97D-4D69-9D64-581922E0F1A9}"/>
                </a:ext>
              </a:extLst>
            </p:cNvPr>
            <p:cNvSpPr/>
            <p:nvPr/>
          </p:nvSpPr>
          <p:spPr>
            <a:xfrm>
              <a:off x="2481946" y="1852620"/>
              <a:ext cx="8288953" cy="1053452"/>
            </a:xfrm>
            <a:custGeom>
              <a:avLst/>
              <a:gdLst>
                <a:gd name="f0" fmla="val 10800000"/>
                <a:gd name="f1" fmla="val 5400000"/>
                <a:gd name="f2" fmla="val 180"/>
                <a:gd name="f3" fmla="val w"/>
                <a:gd name="f4" fmla="val h"/>
                <a:gd name="f5" fmla="val 0"/>
                <a:gd name="f6" fmla="val 8288952"/>
                <a:gd name="f7" fmla="val 1053452"/>
                <a:gd name="f8" fmla="val 105345"/>
                <a:gd name="f9" fmla="val 47165"/>
                <a:gd name="f10" fmla="val 8183607"/>
                <a:gd name="f11" fmla="val 8241787"/>
                <a:gd name="f12" fmla="val 948107"/>
                <a:gd name="f13" fmla="val 1006287"/>
                <a:gd name="f14" fmla="+- 0 0 -90"/>
                <a:gd name="f15" fmla="*/ f3 1 8288952"/>
                <a:gd name="f16" fmla="*/ f4 1 1053452"/>
                <a:gd name="f17" fmla="val f5"/>
                <a:gd name="f18" fmla="val f6"/>
                <a:gd name="f19" fmla="val f7"/>
                <a:gd name="f20" fmla="*/ f14 f0 1"/>
                <a:gd name="f21" fmla="+- f19 0 f17"/>
                <a:gd name="f22" fmla="+- f18 0 f17"/>
                <a:gd name="f23" fmla="*/ f20 1 f2"/>
                <a:gd name="f24" fmla="*/ f22 1 8288952"/>
                <a:gd name="f25" fmla="*/ f21 1 1053452"/>
                <a:gd name="f26" fmla="*/ 0 f22 1"/>
                <a:gd name="f27" fmla="*/ 105345 f21 1"/>
                <a:gd name="f28" fmla="*/ 105345 f22 1"/>
                <a:gd name="f29" fmla="*/ 0 f21 1"/>
                <a:gd name="f30" fmla="*/ 8183607 f22 1"/>
                <a:gd name="f31" fmla="*/ 8288952 f22 1"/>
                <a:gd name="f32" fmla="*/ 948107 f21 1"/>
                <a:gd name="f33" fmla="*/ 1053452 f21 1"/>
                <a:gd name="f34" fmla="+- f23 0 f1"/>
                <a:gd name="f35" fmla="*/ f26 1 8288952"/>
                <a:gd name="f36" fmla="*/ f27 1 1053452"/>
                <a:gd name="f37" fmla="*/ f28 1 8288952"/>
                <a:gd name="f38" fmla="*/ f29 1 1053452"/>
                <a:gd name="f39" fmla="*/ f30 1 8288952"/>
                <a:gd name="f40" fmla="*/ f31 1 8288952"/>
                <a:gd name="f41" fmla="*/ f32 1 1053452"/>
                <a:gd name="f42" fmla="*/ f33 1 105345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8288952" h="105345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5A5A5"/>
            </a:solidFill>
            <a:ln w="12701" cap="flat">
              <a:solidFill>
                <a:srgbClr val="FFFFFF"/>
              </a:solidFill>
              <a:prstDash val="solid"/>
              <a:miter/>
            </a:ln>
          </p:spPr>
          <p:txBody>
            <a:bodyPr vert="horz" wrap="square" lIns="137534" tIns="137534" rIns="137534" bIns="137534" anchor="ctr" anchorCtr="1" compatLnSpc="1">
              <a:noAutofit/>
            </a:bodyPr>
            <a:lstStyle/>
            <a:p>
              <a:pPr marL="0" marR="0" lvl="0" indent="0" algn="ctr"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dirty="0">
                  <a:solidFill>
                    <a:srgbClr val="FFFFFF"/>
                  </a:solidFill>
                  <a:uFillTx/>
                  <a:latin typeface="Segoe UI" panose="020B0502040204020203" pitchFamily="34" charset="0"/>
                  <a:cs typeface="Segoe UI" panose="020B0502040204020203" pitchFamily="34" charset="0"/>
                </a:rPr>
                <a:t>National HT Hotline</a:t>
              </a:r>
            </a:p>
          </p:txBody>
        </p:sp>
        <p:sp>
          <p:nvSpPr>
            <p:cNvPr id="5" name="Freeform: Shape 4">
              <a:extLst>
                <a:ext uri="{FF2B5EF4-FFF2-40B4-BE49-F238E27FC236}">
                  <a16:creationId xmlns:a16="http://schemas.microsoft.com/office/drawing/2014/main" id="{8381EE92-565E-49FE-914A-0633E7C61CF3}"/>
                </a:ext>
              </a:extLst>
            </p:cNvPr>
            <p:cNvSpPr/>
            <p:nvPr/>
          </p:nvSpPr>
          <p:spPr>
            <a:xfrm>
              <a:off x="2484927" y="3069951"/>
              <a:ext cx="2616464" cy="1635642"/>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cap="flat">
              <a:solidFill>
                <a:srgbClr val="FFFFFF"/>
              </a:solidFill>
              <a:prstDash val="solid"/>
              <a:miter/>
            </a:ln>
          </p:spPr>
          <p:txBody>
            <a:bodyPr vert="horz" wrap="square" lIns="150775" tIns="150775" rIns="150775" bIns="150775" anchor="ctr" anchorCtr="1" compatLnSpc="1">
              <a:noAutofit/>
            </a:bodyPr>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Law Enforcement</a:t>
              </a:r>
            </a:p>
          </p:txBody>
        </p:sp>
        <p:sp>
          <p:nvSpPr>
            <p:cNvPr id="6" name="Freeform: Shape 5">
              <a:extLst>
                <a:ext uri="{FF2B5EF4-FFF2-40B4-BE49-F238E27FC236}">
                  <a16:creationId xmlns:a16="http://schemas.microsoft.com/office/drawing/2014/main" id="{C8F07853-25CB-48E8-A4AC-9FEDF7736A20}"/>
                </a:ext>
              </a:extLst>
            </p:cNvPr>
            <p:cNvSpPr/>
            <p:nvPr/>
          </p:nvSpPr>
          <p:spPr>
            <a:xfrm>
              <a:off x="2484927" y="4868896"/>
              <a:ext cx="2616464" cy="1336038"/>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2060"/>
            </a:solidFill>
            <a:ln w="12701" cap="flat">
              <a:solidFill>
                <a:srgbClr val="FFFFFF"/>
              </a:solidFill>
              <a:prstDash val="solid"/>
              <a:miter/>
            </a:ln>
          </p:spPr>
          <p:txBody>
            <a:bodyPr vert="horz" wrap="square" lIns="150775" tIns="150775" rIns="150775" bIns="150775" anchor="ctr" anchorCtr="1" compatLnSpc="1">
              <a:noAutofit/>
            </a:bodyPr>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Safety &amp;</a:t>
              </a:r>
              <a:b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b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Justice</a:t>
              </a:r>
            </a:p>
          </p:txBody>
        </p:sp>
        <p:sp>
          <p:nvSpPr>
            <p:cNvPr id="7" name="Freeform: Shape 6">
              <a:extLst>
                <a:ext uri="{FF2B5EF4-FFF2-40B4-BE49-F238E27FC236}">
                  <a16:creationId xmlns:a16="http://schemas.microsoft.com/office/drawing/2014/main" id="{9BF9D910-30C3-438D-9D45-628A0084D3EC}"/>
                </a:ext>
              </a:extLst>
            </p:cNvPr>
            <p:cNvSpPr/>
            <p:nvPr/>
          </p:nvSpPr>
          <p:spPr>
            <a:xfrm>
              <a:off x="5321167" y="3069951"/>
              <a:ext cx="2616464" cy="1635642"/>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cap="flat">
              <a:solidFill>
                <a:srgbClr val="FFFFFF"/>
              </a:solidFill>
              <a:prstDash val="solid"/>
              <a:miter/>
            </a:ln>
          </p:spPr>
          <p:txBody>
            <a:bodyPr vert="horz" wrap="square" lIns="150775" tIns="150775" rIns="150775" bIns="150775" anchor="ctr" anchorCtr="1" compatLnSpc="1">
              <a:noAutofit/>
            </a:bodyPr>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Sexual &amp; Domestic Violence Helplines</a:t>
              </a:r>
            </a:p>
          </p:txBody>
        </p:sp>
        <p:sp>
          <p:nvSpPr>
            <p:cNvPr id="8" name="Freeform: Shape 7">
              <a:extLst>
                <a:ext uri="{FF2B5EF4-FFF2-40B4-BE49-F238E27FC236}">
                  <a16:creationId xmlns:a16="http://schemas.microsoft.com/office/drawing/2014/main" id="{9329A90B-7647-48A9-8B24-CE10AFC85BE9}"/>
                </a:ext>
              </a:extLst>
            </p:cNvPr>
            <p:cNvSpPr/>
            <p:nvPr/>
          </p:nvSpPr>
          <p:spPr>
            <a:xfrm>
              <a:off x="5321167" y="4868896"/>
              <a:ext cx="2616464" cy="1336038"/>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2060"/>
            </a:solidFill>
            <a:ln w="12701" cap="flat">
              <a:solidFill>
                <a:srgbClr val="FFFFFF"/>
              </a:solidFill>
              <a:prstDash val="solid"/>
              <a:miter/>
            </a:ln>
          </p:spPr>
          <p:txBody>
            <a:bodyPr vert="horz" wrap="square" lIns="150775" tIns="150775" rIns="150775" bIns="150775" anchor="ctr" anchorCtr="1" compatLnSpc="1">
              <a:noAutofit/>
            </a:bodyPr>
            <a:lstStyle/>
            <a:p>
              <a:pPr marL="0" marR="0" lvl="0" indent="0" algn="ctr" defTabSz="1200150"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300" b="0" i="0" u="none" strike="noStrike" kern="1200" cap="none" spc="0" baseline="0" dirty="0">
                  <a:solidFill>
                    <a:srgbClr val="FFFFFF"/>
                  </a:solidFill>
                  <a:uFillTx/>
                  <a:latin typeface="Segoe UI" panose="020B0502040204020203" pitchFamily="34" charset="0"/>
                  <a:cs typeface="Segoe UI" panose="020B0502040204020203" pitchFamily="34" charset="0"/>
                </a:rPr>
                <a:t>Multidisciplinary Teams</a:t>
              </a:r>
            </a:p>
          </p:txBody>
        </p:sp>
        <p:sp>
          <p:nvSpPr>
            <p:cNvPr id="9" name="Freeform: Shape 8">
              <a:extLst>
                <a:ext uri="{FF2B5EF4-FFF2-40B4-BE49-F238E27FC236}">
                  <a16:creationId xmlns:a16="http://schemas.microsoft.com/office/drawing/2014/main" id="{54AB5515-30D9-4DBA-8C82-D2D6B1381F26}"/>
                </a:ext>
              </a:extLst>
            </p:cNvPr>
            <p:cNvSpPr/>
            <p:nvPr/>
          </p:nvSpPr>
          <p:spPr>
            <a:xfrm>
              <a:off x="8157417" y="3069951"/>
              <a:ext cx="2616464" cy="1635642"/>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B9BD5"/>
            </a:solidFill>
            <a:ln w="12701" cap="flat">
              <a:solidFill>
                <a:srgbClr val="FFFFFF"/>
              </a:solidFill>
              <a:prstDash val="solid"/>
              <a:miter/>
            </a:ln>
          </p:spPr>
          <p:txBody>
            <a:bodyPr vert="horz" wrap="square" lIns="154588" tIns="154588" rIns="154588" bIns="154588" anchor="ctr" anchorCtr="1" compatLnSpc="1">
              <a:noAutofit/>
            </a:bodyPr>
            <a:lstStyle/>
            <a:p>
              <a:pPr marL="0" marR="0" lvl="0" indent="0" algn="ctr"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PSATS</a:t>
              </a:r>
            </a:p>
          </p:txBody>
        </p:sp>
        <p:sp>
          <p:nvSpPr>
            <p:cNvPr id="10" name="Freeform: Shape 9">
              <a:extLst>
                <a:ext uri="{FF2B5EF4-FFF2-40B4-BE49-F238E27FC236}">
                  <a16:creationId xmlns:a16="http://schemas.microsoft.com/office/drawing/2014/main" id="{EC9E82BC-1895-48C5-B83C-46976982415A}"/>
                </a:ext>
              </a:extLst>
            </p:cNvPr>
            <p:cNvSpPr/>
            <p:nvPr/>
          </p:nvSpPr>
          <p:spPr>
            <a:xfrm>
              <a:off x="8157417" y="4868896"/>
              <a:ext cx="2616464" cy="1336038"/>
            </a:xfrm>
            <a:custGeom>
              <a:avLst/>
              <a:gdLst>
                <a:gd name="f0" fmla="val 10800000"/>
                <a:gd name="f1" fmla="val 5400000"/>
                <a:gd name="f2" fmla="val 180"/>
                <a:gd name="f3" fmla="val w"/>
                <a:gd name="f4" fmla="val h"/>
                <a:gd name="f5" fmla="val 0"/>
                <a:gd name="f6" fmla="val 2616462"/>
                <a:gd name="f7" fmla="val 1635642"/>
                <a:gd name="f8" fmla="val 163564"/>
                <a:gd name="f9" fmla="val 73230"/>
                <a:gd name="f10" fmla="val 2452898"/>
                <a:gd name="f11" fmla="val 2543232"/>
                <a:gd name="f12" fmla="val 1472078"/>
                <a:gd name="f13" fmla="val 1562412"/>
                <a:gd name="f14" fmla="+- 0 0 -90"/>
                <a:gd name="f15" fmla="*/ f3 1 2616462"/>
                <a:gd name="f16" fmla="*/ f4 1 1635642"/>
                <a:gd name="f17" fmla="val f5"/>
                <a:gd name="f18" fmla="val f6"/>
                <a:gd name="f19" fmla="val f7"/>
                <a:gd name="f20" fmla="*/ f14 f0 1"/>
                <a:gd name="f21" fmla="+- f19 0 f17"/>
                <a:gd name="f22" fmla="+- f18 0 f17"/>
                <a:gd name="f23" fmla="*/ f20 1 f2"/>
                <a:gd name="f24" fmla="*/ f22 1 2616462"/>
                <a:gd name="f25" fmla="*/ f21 1 1635642"/>
                <a:gd name="f26" fmla="*/ 0 f22 1"/>
                <a:gd name="f27" fmla="*/ 163564 f21 1"/>
                <a:gd name="f28" fmla="*/ 163564 f22 1"/>
                <a:gd name="f29" fmla="*/ 0 f21 1"/>
                <a:gd name="f30" fmla="*/ 2452898 f22 1"/>
                <a:gd name="f31" fmla="*/ 2616462 f22 1"/>
                <a:gd name="f32" fmla="*/ 1472078 f21 1"/>
                <a:gd name="f33" fmla="*/ 1635642 f21 1"/>
                <a:gd name="f34" fmla="+- f23 0 f1"/>
                <a:gd name="f35" fmla="*/ f26 1 2616462"/>
                <a:gd name="f36" fmla="*/ f27 1 1635642"/>
                <a:gd name="f37" fmla="*/ f28 1 2616462"/>
                <a:gd name="f38" fmla="*/ f29 1 1635642"/>
                <a:gd name="f39" fmla="*/ f30 1 2616462"/>
                <a:gd name="f40" fmla="*/ f31 1 2616462"/>
                <a:gd name="f41" fmla="*/ f32 1 1635642"/>
                <a:gd name="f42" fmla="*/ f33 1 163564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616462" h="163564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2060"/>
            </a:solidFill>
            <a:ln w="12701" cap="flat">
              <a:solidFill>
                <a:srgbClr val="002060"/>
              </a:solidFill>
              <a:prstDash val="solid"/>
              <a:miter/>
            </a:ln>
          </p:spPr>
          <p:txBody>
            <a:bodyPr vert="horz" wrap="square" lIns="154588" tIns="154588" rIns="154588" bIns="154588" anchor="ctr" anchorCtr="1" compatLnSpc="1">
              <a:noAutofit/>
            </a:bodyPr>
            <a:lstStyle/>
            <a:p>
              <a:pPr marL="0" marR="0" lvl="0" indent="0" algn="ctr"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400" b="0" i="0" u="none" strike="noStrike" kern="1200" cap="none" spc="0" baseline="0" dirty="0">
                  <a:solidFill>
                    <a:srgbClr val="FFFFFF"/>
                  </a:solidFill>
                  <a:uFillTx/>
                  <a:latin typeface="Segoe UI" panose="020B0502040204020203" pitchFamily="34" charset="0"/>
                  <a:cs typeface="Segoe UI" panose="020B0502040204020203" pitchFamily="34" charset="0"/>
                </a:rPr>
                <a:t>Services &amp; Supports</a:t>
              </a:r>
            </a:p>
          </p:txBody>
        </p:sp>
      </p:grpSp>
      <p:sp>
        <p:nvSpPr>
          <p:cNvPr id="11" name="Slide Number Placeholder 4">
            <a:extLst>
              <a:ext uri="{FF2B5EF4-FFF2-40B4-BE49-F238E27FC236}">
                <a16:creationId xmlns:a16="http://schemas.microsoft.com/office/drawing/2014/main" id="{1D014DDC-21E3-4BDB-9EC4-0BFA28504F74}"/>
              </a:ext>
            </a:extLst>
          </p:cNvPr>
          <p:cNvSpPr txBox="1">
            <a:spLocks noGrp="1"/>
          </p:cNvSpPr>
          <p:nvPr>
            <p:ph type="sldNum" sz="quarter" idx="8"/>
          </p:nvPr>
        </p:nvSpPr>
        <p:spPr/>
        <p:txBody>
          <a:bodyPr/>
          <a:lstStyle/>
          <a:p>
            <a:pPr lvl="0"/>
            <a:fld id="{F8AA1BAE-7A8F-443E-9EBB-21F2A26ECEFC}" type="slidenum">
              <a:r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EECD43-0E86-4A86-A0F9-E7DA4083E28B}"/>
              </a:ext>
            </a:extLst>
          </p:cNvPr>
          <p:cNvSpPr>
            <a:spLocks noGrp="1"/>
          </p:cNvSpPr>
          <p:nvPr>
            <p:ph type="title"/>
          </p:nvPr>
        </p:nvSpPr>
        <p:spPr>
          <a:xfrm>
            <a:off x="838200" y="365125"/>
            <a:ext cx="10515600" cy="1325563"/>
          </a:xfrm>
        </p:spPr>
        <p:txBody>
          <a:bodyPr>
            <a:normAutofit/>
          </a:bodyPr>
          <a:lstStyle/>
          <a:p>
            <a:r>
              <a:rPr lang="en-US" dirty="0"/>
              <a:t>Referrals for minors</a:t>
            </a:r>
          </a:p>
        </p:txBody>
      </p:sp>
      <p:graphicFrame>
        <p:nvGraphicFramePr>
          <p:cNvPr id="5" name="Content Placeholder 1">
            <a:extLst>
              <a:ext uri="{FF2B5EF4-FFF2-40B4-BE49-F238E27FC236}">
                <a16:creationId xmlns:a16="http://schemas.microsoft.com/office/drawing/2014/main" id="{126102AB-2026-474B-833A-600BE893006B}"/>
              </a:ext>
            </a:extLst>
          </p:cNvPr>
          <p:cNvGraphicFramePr>
            <a:graphicFrameLocks noGrp="1"/>
          </p:cNvGraphicFramePr>
          <p:nvPr>
            <p:ph idx="1"/>
            <p:extLst>
              <p:ext uri="{D42A27DB-BD31-4B8C-83A1-F6EECF244321}">
                <p14:modId xmlns:p14="http://schemas.microsoft.com/office/powerpoint/2010/main" val="14607050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5BD64FE-E7B2-4D61-8CFA-31D9FA837016}"/>
              </a:ext>
            </a:extLst>
          </p:cNvPr>
          <p:cNvSpPr>
            <a:spLocks noGrp="1"/>
          </p:cNvSpPr>
          <p:nvPr>
            <p:ph type="sldNum" sz="quarter" idx="8"/>
          </p:nvPr>
        </p:nvSpPr>
        <p:spPr/>
        <p:txBody>
          <a:bodyPr/>
          <a:lstStyle/>
          <a:p>
            <a:pPr lvl="0"/>
            <a:fld id="{6E4D9A7D-EB4F-44C3-8DEB-B83CC6D6A65A}" type="slidenum">
              <a:rPr lang="en-US" smtClean="0"/>
              <a:t>58</a:t>
            </a:fld>
            <a:endParaRPr lang="en-US" dirty="0"/>
          </a:p>
        </p:txBody>
      </p:sp>
    </p:spTree>
    <p:extLst>
      <p:ext uri="{BB962C8B-B14F-4D97-AF65-F5344CB8AC3E}">
        <p14:creationId xmlns:p14="http://schemas.microsoft.com/office/powerpoint/2010/main" val="599661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B4EC99-EB8B-4DB2-B1A9-6061A3745A67}"/>
              </a:ext>
            </a:extLst>
          </p:cNvPr>
          <p:cNvSpPr>
            <a:spLocks noGrp="1"/>
          </p:cNvSpPr>
          <p:nvPr>
            <p:ph idx="1"/>
          </p:nvPr>
        </p:nvSpPr>
        <p:spPr>
          <a:xfrm>
            <a:off x="838203" y="2029786"/>
            <a:ext cx="4682703" cy="2145400"/>
          </a:xfrm>
        </p:spPr>
        <p:txBody>
          <a:bodyPr>
            <a:normAutofit/>
          </a:bodyPr>
          <a:lstStyle/>
          <a:p>
            <a:pPr marL="0" indent="0" algn="ctr">
              <a:buNone/>
            </a:pPr>
            <a:r>
              <a:rPr lang="en-US" dirty="0"/>
              <a:t>Statewide </a:t>
            </a:r>
            <a:r>
              <a:rPr lang="en-US" b="1" dirty="0"/>
              <a:t>Domestic Violence </a:t>
            </a:r>
            <a:r>
              <a:rPr lang="en-US" dirty="0"/>
              <a:t>Helpline</a:t>
            </a:r>
          </a:p>
          <a:p>
            <a:pPr marL="457200" lvl="1" indent="0">
              <a:buNone/>
            </a:pPr>
            <a:r>
              <a:rPr lang="en-US" dirty="0"/>
              <a:t> </a:t>
            </a:r>
            <a:r>
              <a:rPr lang="en-US" sz="2800" dirty="0"/>
              <a:t>	1-866-834-HELP</a:t>
            </a:r>
          </a:p>
        </p:txBody>
      </p:sp>
      <p:sp>
        <p:nvSpPr>
          <p:cNvPr id="3" name="Title 2">
            <a:extLst>
              <a:ext uri="{FF2B5EF4-FFF2-40B4-BE49-F238E27FC236}">
                <a16:creationId xmlns:a16="http://schemas.microsoft.com/office/drawing/2014/main" id="{672438B1-9272-47C0-8F2C-5EC8E31FE9B8}"/>
              </a:ext>
            </a:extLst>
          </p:cNvPr>
          <p:cNvSpPr>
            <a:spLocks noGrp="1"/>
          </p:cNvSpPr>
          <p:nvPr>
            <p:ph type="title"/>
          </p:nvPr>
        </p:nvSpPr>
        <p:spPr/>
        <p:txBody>
          <a:bodyPr/>
          <a:lstStyle/>
          <a:p>
            <a:r>
              <a:rPr lang="en-US" dirty="0"/>
              <a:t>Statewide DV/SA referral hotlines</a:t>
            </a:r>
          </a:p>
        </p:txBody>
      </p:sp>
      <p:sp>
        <p:nvSpPr>
          <p:cNvPr id="5" name="Slide Number Placeholder 4">
            <a:extLst>
              <a:ext uri="{FF2B5EF4-FFF2-40B4-BE49-F238E27FC236}">
                <a16:creationId xmlns:a16="http://schemas.microsoft.com/office/drawing/2014/main" id="{0ADAC038-C933-4898-9B60-771C0FD88424}"/>
              </a:ext>
            </a:extLst>
          </p:cNvPr>
          <p:cNvSpPr>
            <a:spLocks noGrp="1"/>
          </p:cNvSpPr>
          <p:nvPr>
            <p:ph type="sldNum" sz="quarter" idx="8"/>
          </p:nvPr>
        </p:nvSpPr>
        <p:spPr/>
        <p:txBody>
          <a:bodyPr/>
          <a:lstStyle/>
          <a:p>
            <a:pPr lvl="0"/>
            <a:fld id="{6E4D9A7D-EB4F-44C3-8DEB-B83CC6D6A65A}" type="slidenum">
              <a:rPr lang="en-US" smtClean="0"/>
              <a:t>59</a:t>
            </a:fld>
            <a:endParaRPr lang="en-US" dirty="0"/>
          </a:p>
        </p:txBody>
      </p:sp>
      <p:sp>
        <p:nvSpPr>
          <p:cNvPr id="6" name="Content Placeholder 1">
            <a:extLst>
              <a:ext uri="{FF2B5EF4-FFF2-40B4-BE49-F238E27FC236}">
                <a16:creationId xmlns:a16="http://schemas.microsoft.com/office/drawing/2014/main" id="{AF0352A2-F1F1-4AC3-8DF1-EFB319AB1295}"/>
              </a:ext>
            </a:extLst>
          </p:cNvPr>
          <p:cNvSpPr txBox="1">
            <a:spLocks/>
          </p:cNvSpPr>
          <p:nvPr/>
        </p:nvSpPr>
        <p:spPr>
          <a:xfrm>
            <a:off x="6269251" y="2029786"/>
            <a:ext cx="4682703" cy="2145399"/>
          </a:xfrm>
          <a:prstGeom prst="rect">
            <a:avLst/>
          </a:prstGeom>
          <a:noFill/>
          <a:ln>
            <a:noFill/>
          </a:ln>
        </p:spPr>
        <p:txBody>
          <a:bodyPr vert="horz" wrap="square" lIns="91440" tIns="45720" rIns="91440" bIns="45720" anchor="t" anchorCtr="0" compatLnSpc="1">
            <a:normAutofit/>
          </a:bodyPr>
          <a:lstStyle>
            <a:lvl1pPr marL="344491" marR="0" lvl="0" indent="-344491" algn="l" defTabSz="914400" rtl="0" fontAlgn="auto" hangingPunct="1">
              <a:lnSpc>
                <a:spcPct val="120000"/>
              </a:lnSpc>
              <a:spcBef>
                <a:spcPts val="1000"/>
              </a:spcBef>
              <a:spcAft>
                <a:spcPts val="600"/>
              </a:spcAft>
              <a:buSzPct val="100000"/>
              <a:buFont typeface="Arial" pitchFamily="34"/>
              <a:buChar char="•"/>
              <a:tabLst/>
              <a:defRPr lang="en-US" sz="2800" b="0" i="0" u="none" strike="noStrike" kern="1200" cap="none" spc="0" baseline="0">
                <a:solidFill>
                  <a:srgbClr val="404040"/>
                </a:solidFill>
                <a:uFillTx/>
                <a:latin typeface="Segoe UI" pitchFamily="34"/>
                <a:cs typeface="Segoe UI" pitchFamily="34"/>
              </a:defRPr>
            </a:lvl1pPr>
            <a:lvl2pPr marL="795335" marR="0" lvl="1" indent="-338135" algn="l" defTabSz="914400" rtl="0" fontAlgn="auto" hangingPunct="1">
              <a:lnSpc>
                <a:spcPct val="120000"/>
              </a:lnSpc>
              <a:spcBef>
                <a:spcPts val="500"/>
              </a:spcBef>
              <a:spcAft>
                <a:spcPts val="600"/>
              </a:spcAft>
              <a:buSzPct val="100000"/>
              <a:buFont typeface="Arial" pitchFamily="34"/>
              <a:buChar char="•"/>
              <a:tabLst/>
              <a:defRPr lang="en-US" sz="2400" b="0" i="0" u="none" strike="noStrike" kern="1200" cap="none" spc="0" baseline="0">
                <a:solidFill>
                  <a:srgbClr val="404040"/>
                </a:solidFill>
                <a:uFillTx/>
                <a:latin typeface="Segoe UI" pitchFamily="34"/>
                <a:cs typeface="Segoe UI" pitchFamily="34"/>
              </a:defRPr>
            </a:lvl2pPr>
            <a:lvl3pPr marL="1258891" marR="0" lvl="2" indent="-344491" algn="l" defTabSz="914400" rtl="0" fontAlgn="auto" hangingPunct="1">
              <a:lnSpc>
                <a:spcPct val="120000"/>
              </a:lnSpc>
              <a:spcBef>
                <a:spcPts val="500"/>
              </a:spcBef>
              <a:spcAft>
                <a:spcPts val="600"/>
              </a:spcAft>
              <a:buSzPct val="100000"/>
              <a:buFont typeface="Arial" pitchFamily="34"/>
              <a:buChar char="•"/>
              <a:tabLst/>
              <a:defRPr lang="en-US" sz="2000" b="0" i="0" u="none" strike="noStrike" kern="1200" cap="none" spc="0" baseline="0">
                <a:solidFill>
                  <a:srgbClr val="404040"/>
                </a:solidFill>
                <a:uFillTx/>
                <a:latin typeface="Segoe UI" pitchFamily="34"/>
                <a:cs typeface="Segoe UI" pitchFamily="34"/>
              </a:defRPr>
            </a:lvl3pPr>
            <a:lvl4pPr marL="1709735" marR="0" lvl="3" indent="-338135" algn="l" defTabSz="914400" rtl="0" fontAlgn="auto" hangingPunct="1">
              <a:lnSpc>
                <a:spcPct val="120000"/>
              </a:lnSpc>
              <a:spcBef>
                <a:spcPts val="500"/>
              </a:spcBef>
              <a:spcAft>
                <a:spcPts val="600"/>
              </a:spcAft>
              <a:buSzPct val="100000"/>
              <a:buFont typeface="Arial" pitchFamily="34"/>
              <a:buChar char="•"/>
              <a:tabLst/>
              <a:defRPr lang="en-US" sz="1800" b="0" i="0" u="none" strike="noStrike" kern="1200" cap="none" spc="0" baseline="0">
                <a:solidFill>
                  <a:srgbClr val="404040"/>
                </a:solidFill>
                <a:uFillTx/>
                <a:latin typeface="Segoe UI" pitchFamily="34"/>
                <a:cs typeface="Segoe UI" pitchFamily="34"/>
              </a:defRPr>
            </a:lvl4pPr>
            <a:lvl5pPr marL="2173291" marR="0" lvl="4" indent="-344491" algn="l" defTabSz="914400" rtl="0" fontAlgn="auto" hangingPunct="1">
              <a:lnSpc>
                <a:spcPct val="120000"/>
              </a:lnSpc>
              <a:spcBef>
                <a:spcPts val="500"/>
              </a:spcBef>
              <a:spcAft>
                <a:spcPts val="600"/>
              </a:spcAft>
              <a:buSzPct val="100000"/>
              <a:buFont typeface="Arial" pitchFamily="34"/>
              <a:buChar char="•"/>
              <a:tabLst/>
              <a:defRPr lang="en-US" sz="1800" b="0" i="0" u="none" strike="noStrike" kern="1200" cap="none" spc="0" baseline="0">
                <a:solidFill>
                  <a:srgbClr val="404040"/>
                </a:solidFill>
                <a:uFillTx/>
                <a:latin typeface="Segoe UI" pitchFamily="34"/>
                <a:cs typeface="Segoe UI"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Statewide </a:t>
            </a:r>
            <a:r>
              <a:rPr lang="en-US" b="1" dirty="0"/>
              <a:t>Sexual Assault </a:t>
            </a:r>
            <a:r>
              <a:rPr lang="en-US" dirty="0"/>
              <a:t>Helpline</a:t>
            </a:r>
          </a:p>
          <a:p>
            <a:pPr marL="0" indent="0">
              <a:buFont typeface="Arial" pitchFamily="34"/>
              <a:buNone/>
            </a:pPr>
            <a:r>
              <a:rPr lang="en-US" dirty="0"/>
              <a:t>	1-800-871-7741</a:t>
            </a:r>
          </a:p>
        </p:txBody>
      </p:sp>
      <p:pic>
        <p:nvPicPr>
          <p:cNvPr id="7" name="Picture 6">
            <a:extLst>
              <a:ext uri="{FF2B5EF4-FFF2-40B4-BE49-F238E27FC236}">
                <a16:creationId xmlns:a16="http://schemas.microsoft.com/office/drawing/2014/main" id="{D8D20DB7-1E6F-415E-91CC-F1069CC9E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22" y="3960365"/>
            <a:ext cx="2843438" cy="1132326"/>
          </a:xfrm>
          <a:prstGeom prst="rect">
            <a:avLst/>
          </a:prstGeom>
        </p:spPr>
      </p:pic>
      <p:pic>
        <p:nvPicPr>
          <p:cNvPr id="8" name="Picture 1">
            <a:extLst>
              <a:ext uri="{FF2B5EF4-FFF2-40B4-BE49-F238E27FC236}">
                <a16:creationId xmlns:a16="http://schemas.microsoft.com/office/drawing/2014/main" id="{1050E96D-35D4-4A05-B8CA-6B98D4962251}"/>
              </a:ext>
            </a:extLst>
          </p:cNvPr>
          <p:cNvPicPr>
            <a:picLocks noChangeAspect="1"/>
          </p:cNvPicPr>
          <p:nvPr/>
        </p:nvPicPr>
        <p:blipFill>
          <a:blip r:embed="rId3"/>
          <a:stretch>
            <a:fillRect/>
          </a:stretch>
        </p:blipFill>
        <p:spPr>
          <a:xfrm>
            <a:off x="7764259" y="4117871"/>
            <a:ext cx="1692686" cy="1015612"/>
          </a:xfrm>
          <a:prstGeom prst="rect">
            <a:avLst/>
          </a:prstGeom>
          <a:noFill/>
          <a:ln cap="flat">
            <a:noFill/>
          </a:ln>
        </p:spPr>
      </p:pic>
    </p:spTree>
    <p:extLst>
      <p:ext uri="{BB962C8B-B14F-4D97-AF65-F5344CB8AC3E}">
        <p14:creationId xmlns:p14="http://schemas.microsoft.com/office/powerpoint/2010/main" val="2726942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F8AB8-2A6C-4528-9BD5-EF1F6FA7DEB2}"/>
              </a:ext>
            </a:extLst>
          </p:cNvPr>
          <p:cNvSpPr txBox="1">
            <a:spLocks noGrp="1"/>
          </p:cNvSpPr>
          <p:nvPr>
            <p:ph type="sldNum" sz="quarter" idx="8"/>
          </p:nvPr>
        </p:nvSpPr>
        <p:spPr/>
        <p:txBody>
          <a:bodyPr/>
          <a:lstStyle/>
          <a:p>
            <a:pPr lvl="0"/>
            <a:fld id="{EA029495-A436-4C57-85FF-B6FDFBC06BEB}" type="slidenum">
              <a:rPr/>
              <a:t>6</a:t>
            </a:fld>
            <a:endParaRPr lang="en-US" dirty="0"/>
          </a:p>
        </p:txBody>
      </p:sp>
      <p:sp>
        <p:nvSpPr>
          <p:cNvPr id="3" name="Title 2">
            <a:extLst>
              <a:ext uri="{FF2B5EF4-FFF2-40B4-BE49-F238E27FC236}">
                <a16:creationId xmlns:a16="http://schemas.microsoft.com/office/drawing/2014/main" id="{5FDF7AD0-860B-4DDD-8280-9F0C7FEA136B}"/>
              </a:ext>
            </a:extLst>
          </p:cNvPr>
          <p:cNvSpPr txBox="1">
            <a:spLocks noGrp="1"/>
          </p:cNvSpPr>
          <p:nvPr>
            <p:ph type="title"/>
          </p:nvPr>
        </p:nvSpPr>
        <p:spPr/>
        <p:txBody>
          <a:bodyPr>
            <a:normAutofit/>
          </a:bodyPr>
          <a:lstStyle/>
          <a:p>
            <a:pPr lvl="0"/>
            <a:r>
              <a:rPr lang="en-US" sz="5400" dirty="0"/>
              <a:t>Overview of the issue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 name="Shape 201">
            <a:extLst>
              <a:ext uri="{FF2B5EF4-FFF2-40B4-BE49-F238E27FC236}">
                <a16:creationId xmlns:a16="http://schemas.microsoft.com/office/drawing/2014/main" id="{66E94A30-33D0-4ED4-9903-18AB400FD77F}"/>
              </a:ext>
            </a:extLst>
          </p:cNvPr>
          <p:cNvGraphicFramePr/>
          <p:nvPr>
            <p:extLst>
              <p:ext uri="{D42A27DB-BD31-4B8C-83A1-F6EECF244321}">
                <p14:modId xmlns:p14="http://schemas.microsoft.com/office/powerpoint/2010/main" val="3223731503"/>
              </p:ext>
            </p:extLst>
          </p:nvPr>
        </p:nvGraphicFramePr>
        <p:xfrm>
          <a:off x="1000874" y="19535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hape 205">
            <a:extLst>
              <a:ext uri="{FF2B5EF4-FFF2-40B4-BE49-F238E27FC236}">
                <a16:creationId xmlns:a16="http://schemas.microsoft.com/office/drawing/2014/main" id="{152777EF-E180-411C-91DF-6895902B3144}"/>
              </a:ext>
            </a:extLst>
          </p:cNvPr>
          <p:cNvSpPr txBox="1">
            <a:spLocks noGrp="1"/>
          </p:cNvSpPr>
          <p:nvPr>
            <p:ph type="title"/>
          </p:nvPr>
        </p:nvSpPr>
        <p:spPr/>
        <p:txBody>
          <a:bodyPr>
            <a:noAutofit/>
          </a:bodyPr>
          <a:lstStyle/>
          <a:p>
            <a:pPr marL="344170" indent="-344170">
              <a:lnSpc>
                <a:spcPct val="110000"/>
              </a:lnSpc>
            </a:pPr>
            <a:r>
              <a:rPr lang="en-US" sz="3600" dirty="0"/>
              <a:t>Referrals to Preble Street Anti-Trafficking Services</a:t>
            </a:r>
          </a:p>
        </p:txBody>
      </p:sp>
      <p:sp>
        <p:nvSpPr>
          <p:cNvPr id="3" name="Slide Number Placeholder 2">
            <a:extLst>
              <a:ext uri="{FF2B5EF4-FFF2-40B4-BE49-F238E27FC236}">
                <a16:creationId xmlns:a16="http://schemas.microsoft.com/office/drawing/2014/main" id="{54C5B19A-A2B8-488C-BBBF-5C865C7F7859}"/>
              </a:ext>
            </a:extLst>
          </p:cNvPr>
          <p:cNvSpPr>
            <a:spLocks noGrp="1"/>
          </p:cNvSpPr>
          <p:nvPr>
            <p:ph type="sldNum" sz="quarter" idx="8"/>
          </p:nvPr>
        </p:nvSpPr>
        <p:spPr/>
        <p:txBody>
          <a:bodyPr/>
          <a:lstStyle/>
          <a:p>
            <a:pPr lvl="0"/>
            <a:fld id="{6E4D9A7D-EB4F-44C3-8DEB-B83CC6D6A65A}" type="slidenum">
              <a:rPr lang="en-US" smtClean="0"/>
              <a:t>60</a:t>
            </a:fld>
            <a:endParaRPr lang="en-US" dirty="0"/>
          </a:p>
        </p:txBody>
      </p:sp>
    </p:spTree>
    <p:extLst>
      <p:ext uri="{BB962C8B-B14F-4D97-AF65-F5344CB8AC3E}">
        <p14:creationId xmlns:p14="http://schemas.microsoft.com/office/powerpoint/2010/main" val="7621447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pic>
        <p:nvPicPr>
          <p:cNvPr id="5" name="image11.jpg">
            <a:extLst>
              <a:ext uri="{FF2B5EF4-FFF2-40B4-BE49-F238E27FC236}">
                <a16:creationId xmlns:a16="http://schemas.microsoft.com/office/drawing/2014/main" id="{77256801-4A4A-46A8-83ED-845DB53C5137}"/>
              </a:ext>
            </a:extLst>
          </p:cNvPr>
          <p:cNvPicPr>
            <a:picLocks noChangeAspect="1"/>
          </p:cNvPicPr>
          <p:nvPr/>
        </p:nvPicPr>
        <p:blipFill>
          <a:blip r:embed="rId2"/>
          <a:stretch>
            <a:fillRect/>
          </a:stretch>
        </p:blipFill>
        <p:spPr>
          <a:xfrm>
            <a:off x="1409263" y="2608812"/>
            <a:ext cx="3961673" cy="3236976"/>
          </a:xfrm>
          <a:prstGeom prst="rect">
            <a:avLst/>
          </a:prstGeom>
          <a:noFill/>
          <a:ln cap="flat">
            <a:noFill/>
          </a:ln>
        </p:spPr>
      </p:pic>
      <p:sp>
        <p:nvSpPr>
          <p:cNvPr id="2" name="Slide Number Placeholder 2">
            <a:extLst>
              <a:ext uri="{FF2B5EF4-FFF2-40B4-BE49-F238E27FC236}">
                <a16:creationId xmlns:a16="http://schemas.microsoft.com/office/drawing/2014/main" id="{FA1E3EFC-7AD1-4929-8F13-56BDFF96E5EF}"/>
              </a:ext>
            </a:extLst>
          </p:cNvPr>
          <p:cNvSpPr txBox="1">
            <a:spLocks noGrp="1"/>
          </p:cNvSpPr>
          <p:nvPr>
            <p:ph type="sldNum" sz="quarter" idx="8"/>
          </p:nvPr>
        </p:nvSpPr>
        <p:spPr/>
        <p:txBody>
          <a:bodyPr/>
          <a:lstStyle/>
          <a:p>
            <a:pPr lvl="0"/>
            <a:fld id="{FBDB5DAA-C910-462D-AC94-585A117F1866}" type="slidenum">
              <a:rPr/>
              <a:t>61</a:t>
            </a:fld>
            <a:endParaRPr lang="en-US" dirty="0"/>
          </a:p>
        </p:txBody>
      </p:sp>
      <p:sp>
        <p:nvSpPr>
          <p:cNvPr id="3" name="Title 3">
            <a:extLst>
              <a:ext uri="{FF2B5EF4-FFF2-40B4-BE49-F238E27FC236}">
                <a16:creationId xmlns:a16="http://schemas.microsoft.com/office/drawing/2014/main" id="{B33A6D27-A3CE-45EB-BE9B-8F98B892A362}"/>
              </a:ext>
            </a:extLst>
          </p:cNvPr>
          <p:cNvSpPr txBox="1">
            <a:spLocks noGrp="1"/>
          </p:cNvSpPr>
          <p:nvPr>
            <p:ph type="title"/>
          </p:nvPr>
        </p:nvSpPr>
        <p:spPr/>
        <p:txBody>
          <a:bodyPr/>
          <a:lstStyle/>
          <a:p>
            <a:pPr lvl="0"/>
            <a:r>
              <a:rPr lang="en-US" dirty="0"/>
              <a:t>Resources</a:t>
            </a:r>
          </a:p>
        </p:txBody>
      </p:sp>
      <p:sp>
        <p:nvSpPr>
          <p:cNvPr id="4" name="Shape 209">
            <a:extLst>
              <a:ext uri="{FF2B5EF4-FFF2-40B4-BE49-F238E27FC236}">
                <a16:creationId xmlns:a16="http://schemas.microsoft.com/office/drawing/2014/main" id="{AF7669EF-1EAB-415C-8784-2F3C70238C0F}"/>
              </a:ext>
            </a:extLst>
          </p:cNvPr>
          <p:cNvSpPr txBox="1"/>
          <p:nvPr/>
        </p:nvSpPr>
        <p:spPr>
          <a:xfrm>
            <a:off x="1257398" y="1712409"/>
            <a:ext cx="4232126" cy="1121796"/>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1">
              <a:spcBef>
                <a:spcPts val="1000"/>
              </a:spcBef>
              <a:spcAft>
                <a:spcPts val="600"/>
              </a:spcAft>
              <a:buNone/>
              <a:tabLst/>
              <a:defRPr sz="1800" b="0" i="0" u="none" strike="noStrike" kern="0" cap="none" spc="0" baseline="0">
                <a:solidFill>
                  <a:srgbClr val="000000"/>
                </a:solidFill>
                <a:uFillTx/>
              </a:defRPr>
            </a:pPr>
            <a:r>
              <a:rPr lang="en-US" sz="2000" b="1" i="0" u="none" strike="noStrike" kern="1200" cap="none" spc="0" baseline="0" dirty="0">
                <a:solidFill>
                  <a:srgbClr val="404040"/>
                </a:solidFill>
                <a:uFillTx/>
                <a:latin typeface="Segoe UI" pitchFamily="34"/>
                <a:cs typeface="Segoe UI" pitchFamily="34"/>
              </a:rPr>
              <a:t>Maine Sex Trafficking and Exploitation Network</a:t>
            </a:r>
            <a:br>
              <a:rPr lang="en-US" sz="2000" b="0" i="0" u="none" strike="noStrike" kern="1200" cap="none" spc="0" baseline="0" dirty="0">
                <a:solidFill>
                  <a:srgbClr val="404040"/>
                </a:solidFill>
                <a:uFillTx/>
                <a:latin typeface="Segoe UI" pitchFamily="34"/>
                <a:cs typeface="Segoe UI" pitchFamily="34"/>
              </a:rPr>
            </a:br>
            <a:r>
              <a:rPr lang="en-US" sz="2000" b="0" i="0" u="none" strike="noStrike" kern="1200" cap="none" spc="0" baseline="0" dirty="0">
                <a:solidFill>
                  <a:srgbClr val="404040"/>
                </a:solidFill>
                <a:uFillTx/>
                <a:latin typeface="Segoe UI" pitchFamily="34"/>
                <a:cs typeface="Segoe UI" pitchFamily="34"/>
              </a:rPr>
              <a:t>mainesten.org</a:t>
            </a:r>
          </a:p>
        </p:txBody>
      </p:sp>
      <p:sp>
        <p:nvSpPr>
          <p:cNvPr id="6" name="Shape 211">
            <a:extLst>
              <a:ext uri="{FF2B5EF4-FFF2-40B4-BE49-F238E27FC236}">
                <a16:creationId xmlns:a16="http://schemas.microsoft.com/office/drawing/2014/main" id="{37B56889-3C3D-4CE4-91F5-96E9C2653B6F}"/>
              </a:ext>
            </a:extLst>
          </p:cNvPr>
          <p:cNvSpPr/>
          <p:nvPr/>
        </p:nvSpPr>
        <p:spPr>
          <a:xfrm>
            <a:off x="6677450" y="1953954"/>
            <a:ext cx="4185620" cy="615555"/>
          </a:xfrm>
          <a:prstGeom prst="rect">
            <a:avLst/>
          </a:prstGeom>
          <a:noFill/>
          <a:ln cap="flat">
            <a:noFill/>
            <a:prstDash val="solid"/>
          </a:ln>
        </p:spPr>
        <p:txBody>
          <a:bodyPr vert="horz" wrap="square" lIns="0" tIns="0" rIns="0" bIns="0" anchor="b" anchorCtr="1" compatLnSpc="1">
            <a:spAutoFit/>
          </a:bodyPr>
          <a:lstStyle/>
          <a:p>
            <a:pPr marL="0" marR="0" lvl="0" indent="0" algn="ctr"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404040"/>
                </a:solidFill>
                <a:uFillTx/>
                <a:latin typeface="Segoe UI" pitchFamily="34"/>
                <a:cs typeface="Segoe UI" pitchFamily="34"/>
              </a:rPr>
              <a:t>Polaris</a:t>
            </a:r>
            <a:br>
              <a:rPr lang="en-US" sz="2000" b="0" i="0" u="none" strike="noStrike" kern="1200" cap="none" spc="0" baseline="0" dirty="0">
                <a:solidFill>
                  <a:srgbClr val="404040"/>
                </a:solidFill>
                <a:uFillTx/>
                <a:latin typeface="Segoe UI" pitchFamily="34"/>
                <a:cs typeface="Segoe UI" pitchFamily="34"/>
              </a:rPr>
            </a:br>
            <a:r>
              <a:rPr lang="en-US" sz="2000" b="0" i="0" u="none" strike="noStrike" kern="1200" cap="none" spc="0" baseline="0" dirty="0">
                <a:solidFill>
                  <a:srgbClr val="404040"/>
                </a:solidFill>
                <a:uFillTx/>
                <a:latin typeface="Segoe UI" pitchFamily="34"/>
                <a:cs typeface="Segoe UI" pitchFamily="34"/>
              </a:rPr>
              <a:t>polarisproject.org</a:t>
            </a:r>
          </a:p>
        </p:txBody>
      </p:sp>
      <p:pic>
        <p:nvPicPr>
          <p:cNvPr id="7" name="image12.jpg">
            <a:extLst>
              <a:ext uri="{FF2B5EF4-FFF2-40B4-BE49-F238E27FC236}">
                <a16:creationId xmlns:a16="http://schemas.microsoft.com/office/drawing/2014/main" id="{348305D5-DA32-4C81-A587-CE01ECFD1C6D}"/>
              </a:ext>
            </a:extLst>
          </p:cNvPr>
          <p:cNvPicPr>
            <a:picLocks noChangeAspect="1"/>
          </p:cNvPicPr>
          <p:nvPr/>
        </p:nvPicPr>
        <p:blipFill>
          <a:blip r:embed="rId3"/>
          <a:stretch>
            <a:fillRect/>
          </a:stretch>
        </p:blipFill>
        <p:spPr>
          <a:xfrm>
            <a:off x="6887748" y="2597680"/>
            <a:ext cx="3857625" cy="3238503"/>
          </a:xfrm>
          <a:prstGeom prst="rect">
            <a:avLst/>
          </a:prstGeom>
          <a:noFill/>
          <a:ln cap="flat">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E451758-0FBD-4E5C-A313-144774B5E4BF}"/>
              </a:ext>
            </a:extLst>
          </p:cNvPr>
          <p:cNvSpPr txBox="1">
            <a:spLocks/>
          </p:cNvSpPr>
          <p:nvPr/>
        </p:nvSpPr>
        <p:spPr>
          <a:xfrm>
            <a:off x="838203" y="352885"/>
            <a:ext cx="105156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FFFFFF"/>
                </a:solidFill>
                <a:uFillTx/>
                <a:latin typeface="Segoe UI" pitchFamily="34"/>
                <a:cs typeface="Segoe UI" pitchFamily="34"/>
              </a:defRPr>
            </a:lvl1pPr>
          </a:lstStyle>
          <a:p>
            <a:r>
              <a:rPr lang="en-US" dirty="0"/>
              <a:t>Activity</a:t>
            </a:r>
          </a:p>
        </p:txBody>
      </p:sp>
      <p:graphicFrame>
        <p:nvGraphicFramePr>
          <p:cNvPr id="6" name="Content Placeholder 1">
            <a:extLst>
              <a:ext uri="{FF2B5EF4-FFF2-40B4-BE49-F238E27FC236}">
                <a16:creationId xmlns:a16="http://schemas.microsoft.com/office/drawing/2014/main" id="{70C3D487-3AEB-41A3-B558-E0FA82150DE0}"/>
              </a:ext>
            </a:extLst>
          </p:cNvPr>
          <p:cNvGraphicFramePr>
            <a:graphicFrameLocks noGrp="1"/>
          </p:cNvGraphicFramePr>
          <p:nvPr>
            <p:ph idx="1"/>
            <p:extLst>
              <p:ext uri="{D42A27DB-BD31-4B8C-83A1-F6EECF244321}">
                <p14:modId xmlns:p14="http://schemas.microsoft.com/office/powerpoint/2010/main" val="2269941506"/>
              </p:ext>
            </p:extLst>
          </p:nvPr>
        </p:nvGraphicFramePr>
        <p:xfrm>
          <a:off x="838197" y="1128447"/>
          <a:ext cx="10515603" cy="460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A82FF2D-861C-4326-9CAA-8C66461AE9D9}"/>
              </a:ext>
            </a:extLst>
          </p:cNvPr>
          <p:cNvSpPr>
            <a:spLocks noGrp="1"/>
          </p:cNvSpPr>
          <p:nvPr>
            <p:ph type="sldNum" sz="quarter" idx="8"/>
          </p:nvPr>
        </p:nvSpPr>
        <p:spPr/>
        <p:txBody>
          <a:bodyPr/>
          <a:lstStyle/>
          <a:p>
            <a:pPr lvl="0"/>
            <a:fld id="{6E4D9A7D-EB4F-44C3-8DEB-B83CC6D6A65A}" type="slidenum">
              <a:rPr lang="en-US" smtClean="0"/>
              <a:t>62</a:t>
            </a:fld>
            <a:endParaRPr lang="en-US" dirty="0"/>
          </a:p>
        </p:txBody>
      </p:sp>
    </p:spTree>
    <p:extLst>
      <p:ext uri="{BB962C8B-B14F-4D97-AF65-F5344CB8AC3E}">
        <p14:creationId xmlns:p14="http://schemas.microsoft.com/office/powerpoint/2010/main" val="1267123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9F6F-B031-4579-B798-80BC58BF3145}"/>
              </a:ext>
            </a:extLst>
          </p:cNvPr>
          <p:cNvSpPr>
            <a:spLocks noGrp="1"/>
          </p:cNvSpPr>
          <p:nvPr>
            <p:ph type="title"/>
          </p:nvPr>
        </p:nvSpPr>
        <p:spPr/>
        <p:txBody>
          <a:bodyPr/>
          <a:lstStyle/>
          <a:p>
            <a:r>
              <a:rPr lang="en-US" dirty="0"/>
              <a:t>Video: PSATS client and her journey</a:t>
            </a:r>
          </a:p>
        </p:txBody>
      </p:sp>
      <p:sp>
        <p:nvSpPr>
          <p:cNvPr id="4" name="Slide Number Placeholder 3">
            <a:extLst>
              <a:ext uri="{FF2B5EF4-FFF2-40B4-BE49-F238E27FC236}">
                <a16:creationId xmlns:a16="http://schemas.microsoft.com/office/drawing/2014/main" id="{36D1D699-59EB-47AA-AB45-45642AAB47A2}"/>
              </a:ext>
            </a:extLst>
          </p:cNvPr>
          <p:cNvSpPr>
            <a:spLocks noGrp="1"/>
          </p:cNvSpPr>
          <p:nvPr>
            <p:ph type="sldNum" sz="quarter" idx="8"/>
          </p:nvPr>
        </p:nvSpPr>
        <p:spPr/>
        <p:txBody>
          <a:bodyPr/>
          <a:lstStyle/>
          <a:p>
            <a:pPr lvl="0"/>
            <a:fld id="{10C99172-387A-442B-8D09-E7680C9F294F}" type="slidenum">
              <a:rPr lang="en-US" smtClean="0"/>
              <a:t>63</a:t>
            </a:fld>
            <a:endParaRPr lang="en-US" dirty="0"/>
          </a:p>
        </p:txBody>
      </p:sp>
    </p:spTree>
    <p:extLst>
      <p:ext uri="{BB962C8B-B14F-4D97-AF65-F5344CB8AC3E}">
        <p14:creationId xmlns:p14="http://schemas.microsoft.com/office/powerpoint/2010/main" val="12449541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100">
    <p:bg>
      <p:bgPr>
        <a:solidFill>
          <a:srgbClr val="000000"/>
        </a:solidFill>
        <a:effectLst/>
      </p:bgPr>
    </p:bg>
    <p:spTree>
      <p:nvGrpSpPr>
        <p:cNvPr id="1" name=""/>
        <p:cNvGrpSpPr/>
        <p:nvPr/>
      </p:nvGrpSpPr>
      <p:grpSpPr>
        <a:xfrm>
          <a:off x="0" y="0"/>
          <a:ext cx="0" cy="0"/>
          <a:chOff x="0" y="0"/>
          <a:chExt cx="0" cy="0"/>
        </a:xfrm>
      </p:grpSpPr>
      <p:sp>
        <p:nvSpPr>
          <p:cNvPr id="2" name="Rectangle 97">
            <a:extLst>
              <a:ext uri="{FF2B5EF4-FFF2-40B4-BE49-F238E27FC236}">
                <a16:creationId xmlns:a16="http://schemas.microsoft.com/office/drawing/2014/main" id="{18BB5117-D22D-4FC2-A4B4-FE66D016985D}"/>
              </a:ext>
            </a:extLst>
          </p:cNvPr>
          <p:cNvSpPr>
            <a:spLocks noMove="1" noResize="1"/>
          </p:cNvSpPr>
          <p:nvPr/>
        </p:nvSpPr>
        <p:spPr>
          <a:xfrm>
            <a:off x="0" y="-475"/>
            <a:ext cx="12191996" cy="685847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3" name="Freeform 3">
            <a:extLst>
              <a:ext uri="{FF2B5EF4-FFF2-40B4-BE49-F238E27FC236}">
                <a16:creationId xmlns:a16="http://schemas.microsoft.com/office/drawing/2014/main" id="{08CC2BAB-1A16-4B19-909F-5FA138972BBF}"/>
              </a:ext>
            </a:extLst>
          </p:cNvPr>
          <p:cNvSpPr>
            <a:spLocks noMove="1" noResize="1"/>
          </p:cNvSpPr>
          <p:nvPr/>
        </p:nvSpPr>
        <p:spPr>
          <a:xfrm>
            <a:off x="0" y="-475"/>
            <a:ext cx="9475817" cy="5747525"/>
          </a:xfrm>
          <a:custGeom>
            <a:avLst/>
            <a:gdLst>
              <a:gd name="f0" fmla="val 10800000"/>
              <a:gd name="f1" fmla="val 5400000"/>
              <a:gd name="f2" fmla="val 180"/>
              <a:gd name="f3" fmla="val w"/>
              <a:gd name="f4" fmla="val h"/>
              <a:gd name="f5" fmla="val 0"/>
              <a:gd name="f6" fmla="val 8078051"/>
              <a:gd name="f7" fmla="val 5829300"/>
              <a:gd name="f8" fmla="val 4453793"/>
              <a:gd name="f9" fmla="val 5363426"/>
              <a:gd name="f10" fmla="val 5368184"/>
              <a:gd name="f11" fmla="val 1743926"/>
              <a:gd name="f12" fmla="val 1744148"/>
              <a:gd name="f13" fmla="val 5828822"/>
              <a:gd name="f14" fmla="+- 0 0 -90"/>
              <a:gd name="f15" fmla="*/ f3 1 8078051"/>
              <a:gd name="f16" fmla="*/ f4 1 5829300"/>
              <a:gd name="f17" fmla="val f5"/>
              <a:gd name="f18" fmla="val f6"/>
              <a:gd name="f19" fmla="val f7"/>
              <a:gd name="f20" fmla="*/ f14 f0 1"/>
              <a:gd name="f21" fmla="+- f19 0 f17"/>
              <a:gd name="f22" fmla="+- f18 0 f17"/>
              <a:gd name="f23" fmla="*/ f20 1 f2"/>
              <a:gd name="f24" fmla="*/ f22 1 8078051"/>
              <a:gd name="f25" fmla="*/ f21 1 5829300"/>
              <a:gd name="f26" fmla="*/ 0 f22 1"/>
              <a:gd name="f27" fmla="*/ 0 f21 1"/>
              <a:gd name="f28" fmla="*/ 4453793 f22 1"/>
              <a:gd name="f29" fmla="*/ 5363426 f22 1"/>
              <a:gd name="f30" fmla="*/ 5368184 f22 1"/>
              <a:gd name="f31" fmla="*/ 8078051 f22 1"/>
              <a:gd name="f32" fmla="*/ 5829300 f21 1"/>
              <a:gd name="f33" fmla="*/ 1743926 f22 1"/>
              <a:gd name="f34" fmla="*/ 1744148 f22 1"/>
              <a:gd name="f35" fmla="*/ 5828822 f21 1"/>
              <a:gd name="f36" fmla="+- f23 0 f1"/>
              <a:gd name="f37" fmla="*/ f26 1 8078051"/>
              <a:gd name="f38" fmla="*/ f27 1 5829300"/>
              <a:gd name="f39" fmla="*/ f28 1 8078051"/>
              <a:gd name="f40" fmla="*/ f29 1 8078051"/>
              <a:gd name="f41" fmla="*/ f30 1 8078051"/>
              <a:gd name="f42" fmla="*/ f31 1 8078051"/>
              <a:gd name="f43" fmla="*/ f32 1 5829300"/>
              <a:gd name="f44" fmla="*/ f33 1 8078051"/>
              <a:gd name="f45" fmla="*/ f34 1 8078051"/>
              <a:gd name="f46" fmla="*/ f35 1 5829300"/>
              <a:gd name="f47" fmla="*/ f17 1 f24"/>
              <a:gd name="f48" fmla="*/ f18 1 f24"/>
              <a:gd name="f49" fmla="*/ f17 1 f25"/>
              <a:gd name="f50" fmla="*/ f19 1 f25"/>
              <a:gd name="f51" fmla="*/ f37 1 f24"/>
              <a:gd name="f52" fmla="*/ f38 1 f25"/>
              <a:gd name="f53" fmla="*/ f39 1 f24"/>
              <a:gd name="f54" fmla="*/ f40 1 f24"/>
              <a:gd name="f55" fmla="*/ f41 1 f24"/>
              <a:gd name="f56" fmla="*/ f42 1 f24"/>
              <a:gd name="f57" fmla="*/ f43 1 f25"/>
              <a:gd name="f58" fmla="*/ f44 1 f24"/>
              <a:gd name="f59" fmla="*/ f45 1 f24"/>
              <a:gd name="f60" fmla="*/ f46 1 f25"/>
              <a:gd name="f61" fmla="*/ f47 f15 1"/>
              <a:gd name="f62" fmla="*/ f48 f15 1"/>
              <a:gd name="f63" fmla="*/ f50 f16 1"/>
              <a:gd name="f64" fmla="*/ f49 f16 1"/>
              <a:gd name="f65" fmla="*/ f51 f15 1"/>
              <a:gd name="f66" fmla="*/ f52 f16 1"/>
              <a:gd name="f67" fmla="*/ f53 f15 1"/>
              <a:gd name="f68" fmla="*/ f54 f15 1"/>
              <a:gd name="f69" fmla="*/ f55 f15 1"/>
              <a:gd name="f70" fmla="*/ f56 f15 1"/>
              <a:gd name="f71" fmla="*/ f57 f16 1"/>
              <a:gd name="f72" fmla="*/ f58 f15 1"/>
              <a:gd name="f73" fmla="*/ f59 f15 1"/>
              <a:gd name="f74" fmla="*/ f60 f16 1"/>
            </a:gdLst>
            <a:ahLst/>
            <a:cxnLst>
              <a:cxn ang="3cd4">
                <a:pos x="hc" y="t"/>
              </a:cxn>
              <a:cxn ang="0">
                <a:pos x="r" y="vc"/>
              </a:cxn>
              <a:cxn ang="cd4">
                <a:pos x="hc" y="b"/>
              </a:cxn>
              <a:cxn ang="cd2">
                <a:pos x="l" y="vc"/>
              </a:cxn>
              <a:cxn ang="f36">
                <a:pos x="f65" y="f66"/>
              </a:cxn>
              <a:cxn ang="f36">
                <a:pos x="f67" y="f66"/>
              </a:cxn>
              <a:cxn ang="f36">
                <a:pos x="f68" y="f66"/>
              </a:cxn>
              <a:cxn ang="f36">
                <a:pos x="f69" y="f66"/>
              </a:cxn>
              <a:cxn ang="f36">
                <a:pos x="f70" y="f71"/>
              </a:cxn>
              <a:cxn ang="f36">
                <a:pos x="f72" y="f71"/>
              </a:cxn>
              <a:cxn ang="f36">
                <a:pos x="f73" y="f74"/>
              </a:cxn>
              <a:cxn ang="f36">
                <a:pos x="f65" y="f74"/>
              </a:cxn>
            </a:cxnLst>
            <a:rect l="f61" t="f64" r="f62" b="f63"/>
            <a:pathLst>
              <a:path w="8078051" h="5829300">
                <a:moveTo>
                  <a:pt x="f5" y="f5"/>
                </a:moveTo>
                <a:lnTo>
                  <a:pt x="f8" y="f5"/>
                </a:lnTo>
                <a:lnTo>
                  <a:pt x="f9" y="f5"/>
                </a:lnTo>
                <a:lnTo>
                  <a:pt x="f10" y="f5"/>
                </a:lnTo>
                <a:lnTo>
                  <a:pt x="f6" y="f7"/>
                </a:lnTo>
                <a:lnTo>
                  <a:pt x="f11" y="f7"/>
                </a:lnTo>
                <a:lnTo>
                  <a:pt x="f12" y="f13"/>
                </a:lnTo>
                <a:lnTo>
                  <a:pt x="f5" y="f13"/>
                </a:lnTo>
                <a:close/>
              </a:path>
            </a:pathLst>
          </a:custGeom>
          <a:solidFill>
            <a:srgbClr val="AFABAB">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Freeform 4">
            <a:extLst>
              <a:ext uri="{FF2B5EF4-FFF2-40B4-BE49-F238E27FC236}">
                <a16:creationId xmlns:a16="http://schemas.microsoft.com/office/drawing/2014/main" id="{6829D8D9-3FB0-4F84-B68F-2F64708532CF}"/>
              </a:ext>
            </a:extLst>
          </p:cNvPr>
          <p:cNvSpPr>
            <a:spLocks noMove="1" noResize="1"/>
          </p:cNvSpPr>
          <p:nvPr/>
        </p:nvSpPr>
        <p:spPr>
          <a:xfrm>
            <a:off x="0" y="-475"/>
            <a:ext cx="8078056" cy="6352848"/>
          </a:xfrm>
          <a:custGeom>
            <a:avLst/>
            <a:gdLst>
              <a:gd name="f0" fmla="val 10800000"/>
              <a:gd name="f1" fmla="val 5400000"/>
              <a:gd name="f2" fmla="val 180"/>
              <a:gd name="f3" fmla="val w"/>
              <a:gd name="f4" fmla="val h"/>
              <a:gd name="f5" fmla="val 0"/>
              <a:gd name="f6" fmla="val 8078052"/>
              <a:gd name="f7" fmla="val 6858478"/>
              <a:gd name="f8" fmla="val 3829872"/>
              <a:gd name="f9" fmla="val 4896100"/>
              <a:gd name="f10" fmla="val 4901677"/>
              <a:gd name="f11" fmla="val 653497"/>
              <a:gd name="f12" fmla="val 653757"/>
              <a:gd name="f13" fmla="val 6857916"/>
              <a:gd name="f14" fmla="+- 0 0 -90"/>
              <a:gd name="f15" fmla="*/ f3 1 8078052"/>
              <a:gd name="f16" fmla="*/ f4 1 6858478"/>
              <a:gd name="f17" fmla="val f5"/>
              <a:gd name="f18" fmla="val f6"/>
              <a:gd name="f19" fmla="val f7"/>
              <a:gd name="f20" fmla="*/ f14 f0 1"/>
              <a:gd name="f21" fmla="+- f19 0 f17"/>
              <a:gd name="f22" fmla="+- f18 0 f17"/>
              <a:gd name="f23" fmla="*/ f20 1 f2"/>
              <a:gd name="f24" fmla="*/ f22 1 8078052"/>
              <a:gd name="f25" fmla="*/ f21 1 6858478"/>
              <a:gd name="f26" fmla="*/ 0 f22 1"/>
              <a:gd name="f27" fmla="*/ 0 f21 1"/>
              <a:gd name="f28" fmla="*/ 3829872 f22 1"/>
              <a:gd name="f29" fmla="*/ 4896100 f22 1"/>
              <a:gd name="f30" fmla="*/ 4901677 f22 1"/>
              <a:gd name="f31" fmla="*/ 8078052 f22 1"/>
              <a:gd name="f32" fmla="*/ 6858478 f21 1"/>
              <a:gd name="f33" fmla="*/ 653497 f22 1"/>
              <a:gd name="f34" fmla="*/ 653757 f22 1"/>
              <a:gd name="f35" fmla="*/ 6857916 f21 1"/>
              <a:gd name="f36" fmla="+- f23 0 f1"/>
              <a:gd name="f37" fmla="*/ f26 1 8078052"/>
              <a:gd name="f38" fmla="*/ f27 1 6858478"/>
              <a:gd name="f39" fmla="*/ f28 1 8078052"/>
              <a:gd name="f40" fmla="*/ f29 1 8078052"/>
              <a:gd name="f41" fmla="*/ f30 1 8078052"/>
              <a:gd name="f42" fmla="*/ f31 1 8078052"/>
              <a:gd name="f43" fmla="*/ f32 1 6858478"/>
              <a:gd name="f44" fmla="*/ f33 1 8078052"/>
              <a:gd name="f45" fmla="*/ f34 1 8078052"/>
              <a:gd name="f46" fmla="*/ f35 1 6858478"/>
              <a:gd name="f47" fmla="*/ f17 1 f24"/>
              <a:gd name="f48" fmla="*/ f18 1 f24"/>
              <a:gd name="f49" fmla="*/ f17 1 f25"/>
              <a:gd name="f50" fmla="*/ f19 1 f25"/>
              <a:gd name="f51" fmla="*/ f37 1 f24"/>
              <a:gd name="f52" fmla="*/ f38 1 f25"/>
              <a:gd name="f53" fmla="*/ f39 1 f24"/>
              <a:gd name="f54" fmla="*/ f40 1 f24"/>
              <a:gd name="f55" fmla="*/ f41 1 f24"/>
              <a:gd name="f56" fmla="*/ f42 1 f24"/>
              <a:gd name="f57" fmla="*/ f43 1 f25"/>
              <a:gd name="f58" fmla="*/ f44 1 f24"/>
              <a:gd name="f59" fmla="*/ f45 1 f24"/>
              <a:gd name="f60" fmla="*/ f46 1 f25"/>
              <a:gd name="f61" fmla="*/ f47 f15 1"/>
              <a:gd name="f62" fmla="*/ f48 f15 1"/>
              <a:gd name="f63" fmla="*/ f50 f16 1"/>
              <a:gd name="f64" fmla="*/ f49 f16 1"/>
              <a:gd name="f65" fmla="*/ f51 f15 1"/>
              <a:gd name="f66" fmla="*/ f52 f16 1"/>
              <a:gd name="f67" fmla="*/ f53 f15 1"/>
              <a:gd name="f68" fmla="*/ f54 f15 1"/>
              <a:gd name="f69" fmla="*/ f55 f15 1"/>
              <a:gd name="f70" fmla="*/ f56 f15 1"/>
              <a:gd name="f71" fmla="*/ f57 f16 1"/>
              <a:gd name="f72" fmla="*/ f58 f15 1"/>
              <a:gd name="f73" fmla="*/ f59 f15 1"/>
              <a:gd name="f74" fmla="*/ f60 f16 1"/>
            </a:gdLst>
            <a:ahLst/>
            <a:cxnLst>
              <a:cxn ang="3cd4">
                <a:pos x="hc" y="t"/>
              </a:cxn>
              <a:cxn ang="0">
                <a:pos x="r" y="vc"/>
              </a:cxn>
              <a:cxn ang="cd4">
                <a:pos x="hc" y="b"/>
              </a:cxn>
              <a:cxn ang="cd2">
                <a:pos x="l" y="vc"/>
              </a:cxn>
              <a:cxn ang="f36">
                <a:pos x="f65" y="f66"/>
              </a:cxn>
              <a:cxn ang="f36">
                <a:pos x="f67" y="f66"/>
              </a:cxn>
              <a:cxn ang="f36">
                <a:pos x="f68" y="f66"/>
              </a:cxn>
              <a:cxn ang="f36">
                <a:pos x="f69" y="f66"/>
              </a:cxn>
              <a:cxn ang="f36">
                <a:pos x="f70" y="f71"/>
              </a:cxn>
              <a:cxn ang="f36">
                <a:pos x="f72" y="f71"/>
              </a:cxn>
              <a:cxn ang="f36">
                <a:pos x="f73" y="f74"/>
              </a:cxn>
              <a:cxn ang="f36">
                <a:pos x="f65" y="f74"/>
              </a:cxn>
            </a:cxnLst>
            <a:rect l="f61" t="f64" r="f62" b="f63"/>
            <a:pathLst>
              <a:path w="8078052" h="6858478">
                <a:moveTo>
                  <a:pt x="f5" y="f5"/>
                </a:moveTo>
                <a:lnTo>
                  <a:pt x="f8" y="f5"/>
                </a:lnTo>
                <a:lnTo>
                  <a:pt x="f9" y="f5"/>
                </a:lnTo>
                <a:lnTo>
                  <a:pt x="f10" y="f5"/>
                </a:lnTo>
                <a:lnTo>
                  <a:pt x="f6" y="f7"/>
                </a:lnTo>
                <a:lnTo>
                  <a:pt x="f11" y="f7"/>
                </a:lnTo>
                <a:lnTo>
                  <a:pt x="f12" y="f13"/>
                </a:lnTo>
                <a:lnTo>
                  <a:pt x="f5" y="f13"/>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5" name="Shape 217">
            <a:extLst>
              <a:ext uri="{FF2B5EF4-FFF2-40B4-BE49-F238E27FC236}">
                <a16:creationId xmlns:a16="http://schemas.microsoft.com/office/drawing/2014/main" id="{17C04AD4-0B10-4CBD-9332-8547751DF28E}"/>
              </a:ext>
            </a:extLst>
          </p:cNvPr>
          <p:cNvSpPr txBox="1">
            <a:spLocks noGrp="1"/>
          </p:cNvSpPr>
          <p:nvPr>
            <p:ph type="title"/>
          </p:nvPr>
        </p:nvSpPr>
        <p:spPr>
          <a:xfrm>
            <a:off x="804672" y="2457898"/>
            <a:ext cx="5233284" cy="2793629"/>
          </a:xfrm>
        </p:spPr>
        <p:txBody>
          <a:bodyPr anchor="t"/>
          <a:lstStyle/>
          <a:p>
            <a:pPr lvl="0"/>
            <a:r>
              <a:rPr lang="en-US" sz="5400" dirty="0">
                <a:latin typeface="Segoe UI" panose="020B0502040204020203" pitchFamily="34" charset="0"/>
                <a:cs typeface="Segoe UI" panose="020B0502040204020203" pitchFamily="34" charset="0"/>
              </a:rPr>
              <a:t>Thank you!</a:t>
            </a:r>
          </a:p>
        </p:txBody>
      </p:sp>
      <p:pic>
        <p:nvPicPr>
          <p:cNvPr id="6" name="image15.gif">
            <a:extLst>
              <a:ext uri="{FF2B5EF4-FFF2-40B4-BE49-F238E27FC236}">
                <a16:creationId xmlns:a16="http://schemas.microsoft.com/office/drawing/2014/main" id="{B773753A-83B6-46C1-B381-F26BD5E624BD}"/>
              </a:ext>
            </a:extLst>
          </p:cNvPr>
          <p:cNvPicPr>
            <a:picLocks noChangeAspect="1"/>
          </p:cNvPicPr>
          <p:nvPr/>
        </p:nvPicPr>
        <p:blipFill>
          <a:blip r:embed="rId3"/>
          <a:stretch>
            <a:fillRect/>
          </a:stretch>
        </p:blipFill>
        <p:spPr>
          <a:xfrm>
            <a:off x="7221383" y="336322"/>
            <a:ext cx="4621560" cy="645923"/>
          </a:xfrm>
          <a:prstGeom prst="rect">
            <a:avLst/>
          </a:prstGeom>
          <a:noFill/>
          <a:ln cap="flat">
            <a:noFill/>
          </a:ln>
        </p:spPr>
      </p:pic>
      <p:pic>
        <p:nvPicPr>
          <p:cNvPr id="7" name="image14.jpeg">
            <a:extLst>
              <a:ext uri="{FF2B5EF4-FFF2-40B4-BE49-F238E27FC236}">
                <a16:creationId xmlns:a16="http://schemas.microsoft.com/office/drawing/2014/main" id="{49B95B54-E323-4646-A362-5282BB571F11}"/>
              </a:ext>
            </a:extLst>
          </p:cNvPr>
          <p:cNvPicPr>
            <a:picLocks noChangeAspect="1"/>
          </p:cNvPicPr>
          <p:nvPr/>
        </p:nvPicPr>
        <p:blipFill>
          <a:blip r:embed="rId4"/>
          <a:stretch>
            <a:fillRect/>
          </a:stretch>
        </p:blipFill>
        <p:spPr>
          <a:xfrm>
            <a:off x="8055746" y="1162388"/>
            <a:ext cx="3787197" cy="927859"/>
          </a:xfrm>
          <a:prstGeom prst="rect">
            <a:avLst/>
          </a:prstGeom>
          <a:noFill/>
          <a:ln cap="flat">
            <a:noFill/>
          </a:ln>
        </p:spPr>
      </p:pic>
      <p:pic>
        <p:nvPicPr>
          <p:cNvPr id="8" name="image16.jpg">
            <a:extLst>
              <a:ext uri="{FF2B5EF4-FFF2-40B4-BE49-F238E27FC236}">
                <a16:creationId xmlns:a16="http://schemas.microsoft.com/office/drawing/2014/main" id="{8BB5ACE7-0842-4603-9E04-EF1367DD6F89}"/>
              </a:ext>
            </a:extLst>
          </p:cNvPr>
          <p:cNvPicPr>
            <a:picLocks noChangeAspect="1"/>
          </p:cNvPicPr>
          <p:nvPr/>
        </p:nvPicPr>
        <p:blipFill>
          <a:blip r:embed="rId5"/>
          <a:stretch>
            <a:fillRect/>
          </a:stretch>
        </p:blipFill>
        <p:spPr>
          <a:xfrm>
            <a:off x="9354422" y="3417245"/>
            <a:ext cx="2488521" cy="1020297"/>
          </a:xfrm>
          <a:prstGeom prst="rect">
            <a:avLst/>
          </a:prstGeom>
          <a:noFill/>
          <a:ln cap="flat">
            <a:noFill/>
          </a:ln>
        </p:spPr>
      </p:pic>
      <p:sp>
        <p:nvSpPr>
          <p:cNvPr id="9" name="Slide Number Placeholder 5">
            <a:extLst>
              <a:ext uri="{FF2B5EF4-FFF2-40B4-BE49-F238E27FC236}">
                <a16:creationId xmlns:a16="http://schemas.microsoft.com/office/drawing/2014/main" id="{E5A8804A-8608-4270-8A9E-F61726DBDA94}"/>
              </a:ext>
            </a:extLst>
          </p:cNvPr>
          <p:cNvSpPr txBox="1">
            <a:spLocks noGrp="1"/>
          </p:cNvSpPr>
          <p:nvPr>
            <p:ph type="sldNum" sz="quarter" idx="8"/>
          </p:nvPr>
        </p:nvSpPr>
        <p:spPr>
          <a:xfrm>
            <a:off x="10925178" y="6356351"/>
            <a:ext cx="428625" cy="365129"/>
          </a:xfrm>
        </p:spPr>
        <p:txBody>
          <a:bodyPr>
            <a:normAutofit/>
          </a:bodyPr>
          <a:lstStyle/>
          <a:p>
            <a:pPr lvl="0">
              <a:spcAft>
                <a:spcPts val="600"/>
              </a:spcAft>
            </a:pPr>
            <a:fld id="{B9530BFF-18E8-4A4F-A90E-279D3AD2BD9E}" type="slidenum">
              <a:rPr/>
              <a:t>64</a:t>
            </a:fld>
            <a:endParaRPr lang="en-US" dirty="0">
              <a:solidFill>
                <a:srgbClr val="000000"/>
              </a:solidFill>
              <a:latin typeface="Calibri"/>
            </a:endParaRPr>
          </a:p>
        </p:txBody>
      </p:sp>
      <p:pic>
        <p:nvPicPr>
          <p:cNvPr id="10" name="Picture 1">
            <a:extLst>
              <a:ext uri="{FF2B5EF4-FFF2-40B4-BE49-F238E27FC236}">
                <a16:creationId xmlns:a16="http://schemas.microsoft.com/office/drawing/2014/main" id="{1F419F95-DA79-454E-B1E7-EC7DD2F0CE70}"/>
              </a:ext>
            </a:extLst>
          </p:cNvPr>
          <p:cNvPicPr>
            <a:picLocks noChangeAspect="1"/>
          </p:cNvPicPr>
          <p:nvPr/>
        </p:nvPicPr>
        <p:blipFill>
          <a:blip r:embed="rId6"/>
          <a:stretch>
            <a:fillRect/>
          </a:stretch>
        </p:blipFill>
        <p:spPr>
          <a:xfrm>
            <a:off x="9668148" y="4863068"/>
            <a:ext cx="2174795" cy="1304877"/>
          </a:xfrm>
          <a:prstGeom prst="rect">
            <a:avLst/>
          </a:prstGeom>
          <a:noFill/>
          <a:ln cap="flat">
            <a:noFill/>
          </a:ln>
        </p:spPr>
      </p:pic>
      <p:pic>
        <p:nvPicPr>
          <p:cNvPr id="13" name="Picture 12">
            <a:extLst>
              <a:ext uri="{FF2B5EF4-FFF2-40B4-BE49-F238E27FC236}">
                <a16:creationId xmlns:a16="http://schemas.microsoft.com/office/drawing/2014/main" id="{CDD9172F-D6F1-4039-BACB-7FBD368818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2728" y="2220464"/>
            <a:ext cx="2724698" cy="10402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A152431-F43E-4AD7-A60B-E0370489353B}"/>
              </a:ext>
            </a:extLst>
          </p:cNvPr>
          <p:cNvSpPr txBox="1">
            <a:spLocks noGrp="1"/>
          </p:cNvSpPr>
          <p:nvPr>
            <p:ph type="title"/>
          </p:nvPr>
        </p:nvSpPr>
        <p:spPr>
          <a:xfrm>
            <a:off x="862663" y="440585"/>
            <a:ext cx="10451592" cy="1237039"/>
          </a:xfrm>
        </p:spPr>
        <p:txBody>
          <a:bodyPr/>
          <a:lstStyle/>
          <a:p>
            <a:pPr lvl="0"/>
            <a:r>
              <a:rPr lang="en-US" dirty="0"/>
              <a:t>Human Trafficking: Definitions</a:t>
            </a:r>
          </a:p>
        </p:txBody>
      </p:sp>
      <p:sp>
        <p:nvSpPr>
          <p:cNvPr id="4" name="Slide Number Placeholder 2">
            <a:extLst>
              <a:ext uri="{FF2B5EF4-FFF2-40B4-BE49-F238E27FC236}">
                <a16:creationId xmlns:a16="http://schemas.microsoft.com/office/drawing/2014/main" id="{502DA7D2-AD93-487E-ACF1-F96C4F89F6D2}"/>
              </a:ext>
            </a:extLst>
          </p:cNvPr>
          <p:cNvSpPr txBox="1">
            <a:spLocks noGrp="1"/>
          </p:cNvSpPr>
          <p:nvPr>
            <p:ph type="sldNum" sz="quarter" idx="8"/>
          </p:nvPr>
        </p:nvSpPr>
        <p:spPr/>
        <p:txBody>
          <a:bodyPr>
            <a:normAutofit/>
          </a:bodyPr>
          <a:lstStyle/>
          <a:p>
            <a:pPr lvl="0">
              <a:spcAft>
                <a:spcPts val="600"/>
              </a:spcAft>
            </a:pPr>
            <a:fld id="{97987A4D-5AA3-4481-BA83-569C42462643}" type="slidenum">
              <a:rPr/>
              <a:t>7</a:t>
            </a:fld>
            <a:endParaRPr lang="en-US" dirty="0"/>
          </a:p>
        </p:txBody>
      </p:sp>
      <p:grpSp>
        <p:nvGrpSpPr>
          <p:cNvPr id="5" name="Content Placeholder 1">
            <a:extLst>
              <a:ext uri="{FF2B5EF4-FFF2-40B4-BE49-F238E27FC236}">
                <a16:creationId xmlns:a16="http://schemas.microsoft.com/office/drawing/2014/main" id="{1E16AC62-4BF5-4481-9DE9-1ADCDF5D84F2}"/>
              </a:ext>
            </a:extLst>
          </p:cNvPr>
          <p:cNvGrpSpPr/>
          <p:nvPr/>
        </p:nvGrpSpPr>
        <p:grpSpPr>
          <a:xfrm>
            <a:off x="994905" y="2117212"/>
            <a:ext cx="10202190" cy="3182628"/>
            <a:chOff x="1002118" y="2577611"/>
            <a:chExt cx="9702633" cy="2772524"/>
          </a:xfrm>
        </p:grpSpPr>
        <p:sp>
          <p:nvSpPr>
            <p:cNvPr id="6" name="Freeform: Shape 5">
              <a:extLst>
                <a:ext uri="{FF2B5EF4-FFF2-40B4-BE49-F238E27FC236}">
                  <a16:creationId xmlns:a16="http://schemas.microsoft.com/office/drawing/2014/main" id="{EF4DFA9C-5703-4973-A3F9-4F8A0C6D666E}"/>
                </a:ext>
              </a:extLst>
            </p:cNvPr>
            <p:cNvSpPr/>
            <p:nvPr/>
          </p:nvSpPr>
          <p:spPr>
            <a:xfrm>
              <a:off x="1002118" y="2577611"/>
              <a:ext cx="4366186" cy="2772524"/>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B9BD5"/>
            </a:solidFill>
            <a:ln w="19046" cap="flat">
              <a:solidFill>
                <a:srgbClr val="FFFFFF"/>
              </a:solidFill>
              <a:prstDash val="solid"/>
              <a:miter/>
            </a:ln>
          </p:spPr>
          <p:txBody>
            <a:bodyPr lIns="0" tIns="0" rIns="0" bIns="0" anchor="ctr"/>
            <a:lstStyle/>
            <a:p>
              <a:pPr algn="ct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Compelling into labor/commercial sex work through </a:t>
              </a:r>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force, fraud, or coercion</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 for economic gain of a trafficker.</a:t>
              </a:r>
            </a:p>
          </p:txBody>
        </p:sp>
        <p:sp>
          <p:nvSpPr>
            <p:cNvPr id="8" name="Freeform: Shape 7">
              <a:extLst>
                <a:ext uri="{FF2B5EF4-FFF2-40B4-BE49-F238E27FC236}">
                  <a16:creationId xmlns:a16="http://schemas.microsoft.com/office/drawing/2014/main" id="{E6A64C57-E2BE-42EC-A191-7BD8626BEE7B}"/>
                </a:ext>
              </a:extLst>
            </p:cNvPr>
            <p:cNvSpPr/>
            <p:nvPr/>
          </p:nvSpPr>
          <p:spPr>
            <a:xfrm>
              <a:off x="6338565" y="2577611"/>
              <a:ext cx="4366186" cy="2772524"/>
            </a:xfrm>
            <a:custGeom>
              <a:avLst>
                <a:gd name="f0" fmla="val 216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B9BD5"/>
            </a:solidFill>
            <a:ln w="19046" cap="flat">
              <a:solidFill>
                <a:srgbClr val="FFFFFF"/>
              </a:solidFill>
              <a:prstDash val="solid"/>
              <a:miter/>
            </a:ln>
          </p:spPr>
          <p:txBody>
            <a:bodyPr lIns="0" tIns="0" rIns="0" bIns="0" anchor="ctr"/>
            <a:lstStyle/>
            <a:p>
              <a:pPr algn="ctr"/>
              <a:r>
                <a:rPr lang="en-US" sz="2400" dirty="0">
                  <a:solidFill>
                    <a:schemeClr val="bg1"/>
                  </a:solidFill>
                  <a:latin typeface="Segoe UI" panose="020B0502040204020203" pitchFamily="34" charset="0"/>
                  <a:cs typeface="Segoe UI" panose="020B0502040204020203" pitchFamily="34" charset="0"/>
                </a:rPr>
                <a:t>Or any minor in commercial sex work is a victim/survivor of human trafficking.</a:t>
              </a:r>
            </a:p>
          </p:txBody>
        </p:sp>
      </p:grpSp>
    </p:spTree>
    <p:extLst>
      <p:ext uri="{BB962C8B-B14F-4D97-AF65-F5344CB8AC3E}">
        <p14:creationId xmlns:p14="http://schemas.microsoft.com/office/powerpoint/2010/main" val="205552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05688D9-B8B4-4EC4-B2C8-28076BC76B2E}"/>
              </a:ext>
            </a:extLst>
          </p:cNvPr>
          <p:cNvSpPr txBox="1">
            <a:spLocks noGrp="1"/>
          </p:cNvSpPr>
          <p:nvPr>
            <p:ph type="title"/>
          </p:nvPr>
        </p:nvSpPr>
        <p:spPr/>
        <p:txBody>
          <a:bodyPr/>
          <a:lstStyle/>
          <a:p>
            <a:pPr lvl="0"/>
            <a:r>
              <a:rPr lang="en-US" sz="3600" dirty="0"/>
              <a:t>Video: “Lured by a Job, Trapped in Forced Labor”</a:t>
            </a:r>
          </a:p>
        </p:txBody>
      </p:sp>
      <p:pic>
        <p:nvPicPr>
          <p:cNvPr id="3" name="Lured by a job, trapped in forced labour">
            <a:extLst>
              <a:ext uri="{FF2B5EF4-FFF2-40B4-BE49-F238E27FC236}">
                <a16:creationId xmlns:a16="http://schemas.microsoft.com/office/drawing/2014/main" id="{9D00B036-B8E9-4A8C-8B29-91A421E262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6909" y="1847920"/>
            <a:ext cx="6818187" cy="3835231"/>
          </a:xfrm>
          <a:prstGeom prst="rect">
            <a:avLst/>
          </a:prstGeom>
          <a:noFill/>
          <a:ln cap="flat">
            <a:noFill/>
          </a:ln>
        </p:spPr>
      </p:pic>
      <p:sp>
        <p:nvSpPr>
          <p:cNvPr id="4" name="Slide Number Placeholder 5">
            <a:extLst>
              <a:ext uri="{FF2B5EF4-FFF2-40B4-BE49-F238E27FC236}">
                <a16:creationId xmlns:a16="http://schemas.microsoft.com/office/drawing/2014/main" id="{E1244AA4-675B-40AD-9A7B-9D14BB2863B5}"/>
              </a:ext>
            </a:extLst>
          </p:cNvPr>
          <p:cNvSpPr txBox="1">
            <a:spLocks noGrp="1"/>
          </p:cNvSpPr>
          <p:nvPr>
            <p:ph type="sldNum" sz="quarter" idx="8"/>
          </p:nvPr>
        </p:nvSpPr>
        <p:spPr/>
        <p:txBody>
          <a:bodyPr/>
          <a:lstStyle/>
          <a:p>
            <a:pPr lvl="0"/>
            <a:fld id="{C01C3FBB-2AC7-4DAA-BD49-769E75AA08FB}" type="slidenum">
              <a:rPr/>
              <a:t>8</a:t>
            </a:fld>
            <a:endParaRPr lang="en-US" dirty="0"/>
          </a:p>
        </p:txBody>
      </p:sp>
    </p:spTree>
  </p:cSld>
  <p:clrMapOvr>
    <a:masterClrMapping/>
  </p:clrMapOvr>
  <p:timing>
    <p:tnLst>
      <p:par>
        <p:cTn id="1" dur="indefinite" restart="never" nodeType="tmRoot">
          <p:childTnLst>
            <p:seq concurrent="1" nextAc="seek">
              <p:cTn id="2" dur="indefinite" nodeType="interactiveSeq">
                <p:stCondLst>
                  <p:cond evt="onClick" delay="0">
                    <p:tgtEl>
                      <p:spTgt spid="3"/>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3"/>
                                        </p:tgtEl>
                                      </p:cBhvr>
                                    </p:cmd>
                                  </p:childTnLst>
                                </p:cTn>
                              </p:par>
                            </p:childTnLst>
                          </p:cTn>
                        </p:par>
                      </p:childTnLst>
                    </p:cTn>
                  </p:par>
                </p:childTnLst>
              </p:cTn>
              <p:nextCondLst>
                <p:cond evt="onClick" delay="0">
                  <p:tgtEl>
                    <p:spTgt spid="3"/>
                  </p:tgtEl>
                </p:cond>
              </p:nextCondLst>
            </p:seq>
            <p:video>
              <p:cMediaNode>
                <p:cTn id="7">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Shape 140">
            <a:extLst>
              <a:ext uri="{FF2B5EF4-FFF2-40B4-BE49-F238E27FC236}">
                <a16:creationId xmlns:a16="http://schemas.microsoft.com/office/drawing/2014/main" id="{8D77459A-A46A-48DD-98BF-D16EB83EFD1F}"/>
              </a:ext>
            </a:extLst>
          </p:cNvPr>
          <p:cNvSpPr txBox="1">
            <a:spLocks noGrp="1"/>
          </p:cNvSpPr>
          <p:nvPr>
            <p:ph type="title"/>
          </p:nvPr>
        </p:nvSpPr>
        <p:spPr/>
        <p:txBody>
          <a:bodyPr>
            <a:noAutofit/>
          </a:bodyPr>
          <a:lstStyle/>
          <a:p>
            <a:pPr lvl="0"/>
            <a:r>
              <a:rPr lang="en-US" sz="2800" dirty="0"/>
              <a:t>Video: What is Human Trafficking?</a:t>
            </a:r>
            <a:br>
              <a:rPr lang="en-US" sz="1800" dirty="0"/>
            </a:br>
            <a:r>
              <a:rPr lang="en-US" sz="1400" i="1" dirty="0"/>
              <a:t>From the New York Anti-Trafficking Network: ​​An explanation of the dynamics of trafficking</a:t>
            </a:r>
            <a:endParaRPr lang="en-US" sz="1800" i="1" dirty="0"/>
          </a:p>
        </p:txBody>
      </p:sp>
      <p:pic>
        <p:nvPicPr>
          <p:cNvPr id="3" name="Picture 3">
            <a:extLst>
              <a:ext uri="{FF2B5EF4-FFF2-40B4-BE49-F238E27FC236}">
                <a16:creationId xmlns:a16="http://schemas.microsoft.com/office/drawing/2014/main" id="{E960E4A2-7B9E-4F77-9D37-C73F5D42CEA0}"/>
              </a:ext>
            </a:extLst>
          </p:cNvPr>
          <p:cNvPicPr>
            <a:picLocks noChangeAspect="1"/>
          </p:cNvPicPr>
          <p:nvPr/>
        </p:nvPicPr>
        <p:blipFill>
          <a:blip r:embed="rId3"/>
          <a:srcRect l="16518" t="41652" r="51112" b="18104"/>
          <a:stretch>
            <a:fillRect/>
          </a:stretch>
        </p:blipFill>
        <p:spPr>
          <a:xfrm>
            <a:off x="3069768" y="1756224"/>
            <a:ext cx="6054818" cy="4232181"/>
          </a:xfrm>
          <a:prstGeom prst="rect">
            <a:avLst/>
          </a:prstGeom>
          <a:noFill/>
          <a:ln cap="flat">
            <a:noFill/>
          </a:ln>
        </p:spPr>
      </p:pic>
      <p:sp>
        <p:nvSpPr>
          <p:cNvPr id="4" name="Slide Number Placeholder 5">
            <a:extLst>
              <a:ext uri="{FF2B5EF4-FFF2-40B4-BE49-F238E27FC236}">
                <a16:creationId xmlns:a16="http://schemas.microsoft.com/office/drawing/2014/main" id="{3701DC01-D140-4276-BE4F-053FF10A7FAF}"/>
              </a:ext>
            </a:extLst>
          </p:cNvPr>
          <p:cNvSpPr txBox="1">
            <a:spLocks noGrp="1"/>
          </p:cNvSpPr>
          <p:nvPr>
            <p:ph type="sldNum" sz="quarter" idx="8"/>
          </p:nvPr>
        </p:nvSpPr>
        <p:spPr/>
        <p:txBody>
          <a:bodyPr/>
          <a:lstStyle/>
          <a:p>
            <a:pPr lvl="0"/>
            <a:fld id="{BC343ABF-13D2-4909-9D4C-5D22BA96A240}" type="slidenum">
              <a:r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48AC110DE20843956C92A773AB2A2D" ma:contentTypeVersion="15" ma:contentTypeDescription="Create a new document." ma:contentTypeScope="" ma:versionID="6713bdbbfda1a4d38026f3d99c148225">
  <xsd:schema xmlns:xsd="http://www.w3.org/2001/XMLSchema" xmlns:xs="http://www.w3.org/2001/XMLSchema" xmlns:p="http://schemas.microsoft.com/office/2006/metadata/properties" xmlns:ns2="6b0e5bc9-5ae3-49d5-9ea6-bc5346b32b83" xmlns:ns3="12ca9f72-d24a-4386-b139-956d44109ad9" targetNamespace="http://schemas.microsoft.com/office/2006/metadata/properties" ma:root="true" ma:fieldsID="118afe18b261921ae3a9b20705068fb6" ns2:_="" ns3:_="">
    <xsd:import namespace="6b0e5bc9-5ae3-49d5-9ea6-bc5346b32b83"/>
    <xsd:import namespace="12ca9f72-d24a-4386-b139-956d44109ad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_Flow_SignoffStatus"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0e5bc9-5ae3-49d5-9ea6-bc5346b32b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2ca9f72-d24a-4386-b139-956d44109ad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_Flow_SignoffStatus" ma:index="18" nillable="true" ma:displayName="Sign-off status" ma:internalName="_x0024_Resources_x003a_core_x002c_Signoff_Status_x003b_">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12ca9f72-d24a-4386-b139-956d44109ad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B6D2F2-71C7-45FD-93C6-69C059F174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0e5bc9-5ae3-49d5-9ea6-bc5346b32b83"/>
    <ds:schemaRef ds:uri="12ca9f72-d24a-4386-b139-956d44109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9D4F60-E6CD-4138-803A-75E31D1B7E0B}">
  <ds:schemaRefs>
    <ds:schemaRef ds:uri="http://purl.org/dc/dcmitype/"/>
    <ds:schemaRef ds:uri="12ca9f72-d24a-4386-b139-956d44109ad9"/>
    <ds:schemaRef ds:uri="http://schemas.microsoft.com/office/infopath/2007/PartnerControls"/>
    <ds:schemaRef ds:uri="http://purl.org/dc/elements/1.1/"/>
    <ds:schemaRef ds:uri="6b0e5bc9-5ae3-49d5-9ea6-bc5346b32b83"/>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terms/"/>
  </ds:schemaRefs>
</ds:datastoreItem>
</file>

<file path=customXml/itemProps3.xml><?xml version="1.0" encoding="utf-8"?>
<ds:datastoreItem xmlns:ds="http://schemas.openxmlformats.org/officeDocument/2006/customXml" ds:itemID="{455134B5-C323-4F89-AE98-800B13A603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534</TotalTime>
  <Words>4963</Words>
  <Application>Microsoft Office PowerPoint</Application>
  <PresentationFormat>Widescreen</PresentationFormat>
  <Paragraphs>602</Paragraphs>
  <Slides>64</Slides>
  <Notes>37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Calibri Light</vt:lpstr>
      <vt:lpstr>Corbel</vt:lpstr>
      <vt:lpstr>Segoe UI</vt:lpstr>
      <vt:lpstr>Office Theme</vt:lpstr>
      <vt:lpstr>PowerPoint Presentation</vt:lpstr>
      <vt:lpstr>PowerPoint Presentation</vt:lpstr>
      <vt:lpstr>PowerPoint Presentation</vt:lpstr>
      <vt:lpstr>PowerPoint Presentation</vt:lpstr>
      <vt:lpstr>Using one word, what comes to mind when you think of human trafficking?</vt:lpstr>
      <vt:lpstr>Overview of the issue</vt:lpstr>
      <vt:lpstr>Human Trafficking: Definitions</vt:lpstr>
      <vt:lpstr>Video: “Lured by a Job, Trapped in Forced Labor”</vt:lpstr>
      <vt:lpstr>Video: What is Human Trafficking? From the New York Anti-Trafficking Network: ​​An explanation of the dynamics of trafficking</vt:lpstr>
      <vt:lpstr>Reactions?</vt:lpstr>
      <vt:lpstr>Greta</vt:lpstr>
      <vt:lpstr>PowerPoint Presentation</vt:lpstr>
      <vt:lpstr>Andre</vt:lpstr>
      <vt:lpstr>The Big Picture</vt:lpstr>
      <vt:lpstr>The Trafficking Victims Protection Act of 2000</vt:lpstr>
      <vt:lpstr>Human Trafficking: Definitions</vt:lpstr>
      <vt:lpstr>Human trafficking: </vt:lpstr>
      <vt:lpstr>Sex trafficking of minors: </vt:lpstr>
      <vt:lpstr>Industries where trafficking occurs</vt:lpstr>
      <vt:lpstr>Who are the traffickers?</vt:lpstr>
      <vt:lpstr>How do traffickers recruit and control?</vt:lpstr>
      <vt:lpstr>PowerPoint Presentation</vt:lpstr>
      <vt:lpstr>PSATS clients report</vt:lpstr>
      <vt:lpstr>Why might Greta, Sammy, and Andre be vulnerable to trafficking?  </vt:lpstr>
      <vt:lpstr>Vulnerabilities</vt:lpstr>
      <vt:lpstr>Thinking about the scenarios, why might Greta, Samuel, or Andre not report their experiences to law enforcement or providers??</vt:lpstr>
      <vt:lpstr>Psychological</vt:lpstr>
      <vt:lpstr>Physical</vt:lpstr>
      <vt:lpstr>Indicators and red flags</vt:lpstr>
      <vt:lpstr>Handout: Indicators</vt:lpstr>
      <vt:lpstr>What do we know about Maine?</vt:lpstr>
      <vt:lpstr>Trafficking laws in Maine</vt:lpstr>
      <vt:lpstr>What do we see in Maine?</vt:lpstr>
      <vt:lpstr>184 Preble Street Clients</vt:lpstr>
      <vt:lpstr>PSATS: Referral indicators</vt:lpstr>
      <vt:lpstr>Working with survivors of human trafficking</vt:lpstr>
      <vt:lpstr>Power and Control</vt:lpstr>
      <vt:lpstr>Greta, Andre, and Samuel</vt:lpstr>
      <vt:lpstr>Forms of Power</vt:lpstr>
      <vt:lpstr>What form of power and control do you and your organization have?</vt:lpstr>
      <vt:lpstr>Can “power over” ever be used in a positive way when working with victims and survivors?</vt:lpstr>
      <vt:lpstr>Video: The Faces of Human Trafficking</vt:lpstr>
      <vt:lpstr>Identification</vt:lpstr>
      <vt:lpstr>Greta</vt:lpstr>
      <vt:lpstr>Samuel</vt:lpstr>
      <vt:lpstr>Andre</vt:lpstr>
      <vt:lpstr>Discussion</vt:lpstr>
      <vt:lpstr>Activity: Pair share</vt:lpstr>
      <vt:lpstr>PSATS client goals</vt:lpstr>
      <vt:lpstr>PowerPoint Presentation</vt:lpstr>
      <vt:lpstr>PowerPoint Presentation</vt:lpstr>
      <vt:lpstr>Trauma Informed Approach</vt:lpstr>
      <vt:lpstr>Role Play</vt:lpstr>
      <vt:lpstr>Resources for survivors</vt:lpstr>
      <vt:lpstr>Making referrals</vt:lpstr>
      <vt:lpstr>Collaboration matters</vt:lpstr>
      <vt:lpstr>Statewide infrastructure</vt:lpstr>
      <vt:lpstr>Referrals for minors</vt:lpstr>
      <vt:lpstr>Statewide DV/SA referral hotlines</vt:lpstr>
      <vt:lpstr>Referrals to Preble Street Anti-Trafficking Services</vt:lpstr>
      <vt:lpstr>Resources</vt:lpstr>
      <vt:lpstr>PowerPoint Presentation</vt:lpstr>
      <vt:lpstr>Video: PSATS client and her journey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Bratnick</dc:creator>
  <cp:lastModifiedBy>Jordan Henry</cp:lastModifiedBy>
  <cp:revision>68</cp:revision>
  <dcterms:created xsi:type="dcterms:W3CDTF">2018-12-04T20:50:00Z</dcterms:created>
  <dcterms:modified xsi:type="dcterms:W3CDTF">2021-01-29T15:01:41Z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0x0101005848AC110DE20843956C92A773AB2A2D</vt:lpwstr>
  </property>
  <property fmtid="{D5CDD505-2E9C-101B-9397-08002B2CF9AE}" pid="3" name="AuthorIds_UIVersion_512">
    <vt:lpwstr>274</vt:lpwstr>
  </property>
</Properties>
</file>